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310" r:id="rId6"/>
    <p:sldId id="256" r:id="rId7"/>
    <p:sldId id="285" r:id="rId8"/>
    <p:sldId id="286" r:id="rId9"/>
    <p:sldId id="290" r:id="rId10"/>
    <p:sldId id="307" r:id="rId11"/>
    <p:sldId id="308" r:id="rId12"/>
    <p:sldId id="298" r:id="rId13"/>
    <p:sldId id="306" r:id="rId14"/>
    <p:sldId id="309" r:id="rId15"/>
    <p:sldId id="258" r:id="rId16"/>
    <p:sldId id="260" r:id="rId17"/>
    <p:sldId id="300" r:id="rId18"/>
    <p:sldId id="311" r:id="rId19"/>
    <p:sldId id="270"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0C2BE0-646F-D0F5-C6A7-6198D91022E1}" v="6" dt="2024-12-04T12:11:33.404"/>
    <p1510:client id="{A7EBB2A2-FF2A-4032-8084-CF6303E8129F}" v="10" dt="2024-12-04T12:14:53.73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55" autoAdjust="0"/>
  </p:normalViewPr>
  <p:slideViewPr>
    <p:cSldViewPr snapToGrid="0">
      <p:cViewPr varScale="1">
        <p:scale>
          <a:sx n="74" d="100"/>
          <a:sy n="74" d="100"/>
        </p:scale>
        <p:origin x="101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95645-AC78-4881-97D6-C32FDAAFFF56}" type="datetimeFigureOut">
              <a:rPr lang="fi-FI" smtClean="0"/>
              <a:t>18.12.2024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120E1-C283-4F58-B242-F140F5055878}" type="slidenum">
              <a:rPr lang="fi-FI" smtClean="0"/>
              <a:t>‹#›</a:t>
            </a:fld>
            <a:endParaRPr lang="fi-FI"/>
          </a:p>
        </p:txBody>
      </p:sp>
    </p:spTree>
    <p:extLst>
      <p:ext uri="{BB962C8B-B14F-4D97-AF65-F5344CB8AC3E}">
        <p14:creationId xmlns:p14="http://schemas.microsoft.com/office/powerpoint/2010/main" val="429016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lnSpc>
                <a:spcPct val="107000"/>
              </a:lnSpc>
              <a:spcAft>
                <a:spcPts val="800"/>
              </a:spcAft>
            </a:pPr>
            <a:r>
              <a:rPr lang="fi-FI" sz="1800" i="1" kern="100" dirty="0">
                <a:effectLst/>
                <a:latin typeface="Calibri" panose="020F0502020204030204" pitchFamily="34" charset="0"/>
                <a:ea typeface="Calibri" panose="020F0502020204030204" pitchFamily="34" charset="0"/>
                <a:cs typeface="Times New Roman" panose="02020603050405020304" pitchFamily="18" charset="0"/>
              </a:rPr>
              <a:t>Tässä sarjassa on jokaisen dian alla selostusta ja taustakuvausta asiasta. Ne on hyvä huolellisesti lukea ja omaksua, </a:t>
            </a:r>
          </a:p>
          <a:p>
            <a:pPr algn="l">
              <a:lnSpc>
                <a:spcPct val="107000"/>
              </a:lnSpc>
              <a:spcAft>
                <a:spcPts val="800"/>
              </a:spcAft>
            </a:pPr>
            <a:r>
              <a:rPr lang="fi-FI" sz="1800" i="1" kern="100" dirty="0">
                <a:effectLst/>
                <a:latin typeface="Calibri" panose="020F0502020204030204" pitchFamily="34" charset="0"/>
                <a:ea typeface="Calibri" panose="020F0502020204030204" pitchFamily="34" charset="0"/>
                <a:cs typeface="Times New Roman" panose="02020603050405020304" pitchFamily="18" charset="0"/>
              </a:rPr>
              <a:t>jotta esitys lähetystilaisuudessa tms. olisi luontevaa ja selkeätä. Ota yhteyttä </a:t>
            </a:r>
            <a:r>
              <a:rPr lang="fi-FI" sz="1800" i="1" kern="100" dirty="0" err="1">
                <a:effectLst/>
                <a:latin typeface="Calibri" panose="020F0502020204030204" pitchFamily="34" charset="0"/>
                <a:ea typeface="Calibri" panose="020F0502020204030204" pitchFamily="34" charset="0"/>
                <a:cs typeface="Times New Roman" panose="02020603050405020304" pitchFamily="18" charset="0"/>
              </a:rPr>
              <a:t>kyt</a:t>
            </a:r>
            <a:r>
              <a:rPr lang="fi-FI" sz="1800" i="1" kern="100" dirty="0">
                <a:effectLst/>
                <a:latin typeface="Calibri" panose="020F0502020204030204" pitchFamily="34" charset="0"/>
                <a:ea typeface="Calibri" panose="020F0502020204030204" pitchFamily="34" charset="0"/>
                <a:cs typeface="Times New Roman" panose="02020603050405020304" pitchFamily="18" charset="0"/>
              </a:rPr>
              <a:t>-tiimiin, jos kaipaat tukea esityksen pitämiseen!</a:t>
            </a:r>
          </a:p>
          <a:p>
            <a:pPr>
              <a:lnSpc>
                <a:spcPct val="107000"/>
              </a:lnSpc>
              <a:spcAft>
                <a:spcPts val="800"/>
              </a:spcAft>
            </a:pP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Samana vuonna, kun Kylväjä on perustettu, 1974, on Ulkoministeriö alkanut ylipäätään antamaan tukea kansalaisjärjestöjen kehitysyhteistyöhön. Kylväjä on alkanut vastaanottamaan sitä jo varsin pian, 5 vuotta myöhemmin, vuonna 1979.</a:t>
            </a:r>
          </a:p>
        </p:txBody>
      </p:sp>
      <p:sp>
        <p:nvSpPr>
          <p:cNvPr id="4" name="Dian numeron paikkamerkki 3"/>
          <p:cNvSpPr>
            <a:spLocks noGrp="1"/>
          </p:cNvSpPr>
          <p:nvPr>
            <p:ph type="sldNum" sz="quarter" idx="5"/>
          </p:nvPr>
        </p:nvSpPr>
        <p:spPr/>
        <p:txBody>
          <a:bodyPr/>
          <a:lstStyle/>
          <a:p>
            <a:fld id="{970120E1-C283-4F58-B242-F140F5055878}" type="slidenum">
              <a:rPr lang="fi-FI" smtClean="0"/>
              <a:t>2</a:t>
            </a:fld>
            <a:endParaRPr lang="fi-FI"/>
          </a:p>
        </p:txBody>
      </p:sp>
    </p:spTree>
    <p:extLst>
      <p:ext uri="{BB962C8B-B14F-4D97-AF65-F5344CB8AC3E}">
        <p14:creationId xmlns:p14="http://schemas.microsoft.com/office/powerpoint/2010/main" val="1934207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Kylväjän nettisivuilla on joka hankkeesta lisätietoja, ml. tavoitteita ja ajankohtaisia </a:t>
            </a:r>
            <a:r>
              <a:rPr lang="fi-FI" b="1" dirty="0"/>
              <a:t>tuloksia</a:t>
            </a:r>
            <a:r>
              <a:rPr lang="fi-FI" dirty="0"/>
              <a:t>, mitä voi tarvittaessa lisätä. Ajankohtaisia rukousaiheita voi pyytää suoraan </a:t>
            </a:r>
            <a:r>
              <a:rPr lang="fi-FI" dirty="0" err="1"/>
              <a:t>kyt</a:t>
            </a:r>
            <a:r>
              <a:rPr lang="fi-FI" dirty="0"/>
              <a:t>-tiimiltä tai katsoa edellisestä uutiskirjeestä. </a:t>
            </a:r>
          </a:p>
        </p:txBody>
      </p:sp>
      <p:sp>
        <p:nvSpPr>
          <p:cNvPr id="4" name="Dian numeron paikkamerkki 3"/>
          <p:cNvSpPr>
            <a:spLocks noGrp="1"/>
          </p:cNvSpPr>
          <p:nvPr>
            <p:ph type="sldNum" sz="quarter" idx="5"/>
          </p:nvPr>
        </p:nvSpPr>
        <p:spPr/>
        <p:txBody>
          <a:bodyPr/>
          <a:lstStyle/>
          <a:p>
            <a:fld id="{970120E1-C283-4F58-B242-F140F5055878}" type="slidenum">
              <a:rPr lang="fi-FI" smtClean="0"/>
              <a:t>11</a:t>
            </a:fld>
            <a:endParaRPr lang="fi-FI"/>
          </a:p>
        </p:txBody>
      </p:sp>
    </p:spTree>
    <p:extLst>
      <p:ext uri="{BB962C8B-B14F-4D97-AF65-F5344CB8AC3E}">
        <p14:creationId xmlns:p14="http://schemas.microsoft.com/office/powerpoint/2010/main" val="4198093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Kylväjän nettisivuilla joka hankkeesta lisätietoja, ml. tavoitteita ja ajankohtaisia </a:t>
            </a:r>
            <a:r>
              <a:rPr lang="fi-FI" b="1"/>
              <a:t>tuloksia</a:t>
            </a:r>
            <a:r>
              <a:rPr lang="fi-FI"/>
              <a:t>, mitä voi tarvittaessa lisätä. Ajankohtaisia rukousaiheita voi pyytää suoraan </a:t>
            </a:r>
            <a:r>
              <a:rPr lang="fi-FI" err="1"/>
              <a:t>kyt</a:t>
            </a:r>
            <a:r>
              <a:rPr lang="fi-FI"/>
              <a:t>-tiimiltä tai katsoa edellisestä uutiskirjeestä. </a:t>
            </a:r>
          </a:p>
          <a:p>
            <a:endParaRPr lang="fi-FI"/>
          </a:p>
        </p:txBody>
      </p:sp>
      <p:sp>
        <p:nvSpPr>
          <p:cNvPr id="4" name="Dian numeron paikkamerkki 3"/>
          <p:cNvSpPr>
            <a:spLocks noGrp="1"/>
          </p:cNvSpPr>
          <p:nvPr>
            <p:ph type="sldNum" sz="quarter" idx="5"/>
          </p:nvPr>
        </p:nvSpPr>
        <p:spPr/>
        <p:txBody>
          <a:bodyPr/>
          <a:lstStyle/>
          <a:p>
            <a:fld id="{970120E1-C283-4F58-B242-F140F5055878}" type="slidenum">
              <a:rPr lang="fi-FI" smtClean="0"/>
              <a:t>12</a:t>
            </a:fld>
            <a:endParaRPr lang="fi-FI"/>
          </a:p>
        </p:txBody>
      </p:sp>
    </p:spTree>
    <p:extLst>
      <p:ext uri="{BB962C8B-B14F-4D97-AF65-F5344CB8AC3E}">
        <p14:creationId xmlns:p14="http://schemas.microsoft.com/office/powerpoint/2010/main" val="2668505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 Nettisivuilla mahdollisuus taloudelliseen tukemiseen (suora tuki sekä myös aineettomat lahjat)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 Vapaaehtoistoiminnasta kiinnostuneita pyydetään ottamaan yhteys hankevastaavaan. Vapaaehtoistoiminta pitää sisällään erilaisia mahdollisuuksia kiinnostukseen ja osaamiseen perustuen.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 </a:t>
            </a:r>
            <a:r>
              <a:rPr lang="fi-FI" dirty="0" err="1"/>
              <a:t>Kyt</a:t>
            </a:r>
            <a:r>
              <a:rPr lang="fi-FI" dirty="0"/>
              <a:t>-tiimin uutiskirjeen voi tilata nettisivuilta.</a:t>
            </a:r>
          </a:p>
        </p:txBody>
      </p:sp>
      <p:sp>
        <p:nvSpPr>
          <p:cNvPr id="4" name="Dian numeron paikkamerkki 3"/>
          <p:cNvSpPr>
            <a:spLocks noGrp="1"/>
          </p:cNvSpPr>
          <p:nvPr>
            <p:ph type="sldNum" sz="quarter" idx="5"/>
          </p:nvPr>
        </p:nvSpPr>
        <p:spPr/>
        <p:txBody>
          <a:bodyPr/>
          <a:lstStyle/>
          <a:p>
            <a:fld id="{970120E1-C283-4F58-B242-F140F5055878}" type="slidenum">
              <a:rPr lang="fi-FI" smtClean="0"/>
              <a:t>13</a:t>
            </a:fld>
            <a:endParaRPr lang="fi-FI"/>
          </a:p>
        </p:txBody>
      </p:sp>
    </p:spTree>
    <p:extLst>
      <p:ext uri="{BB962C8B-B14F-4D97-AF65-F5344CB8AC3E}">
        <p14:creationId xmlns:p14="http://schemas.microsoft.com/office/powerpoint/2010/main" val="4143721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 Lämmin kiitos mielenkiinnostanne!</a:t>
            </a:r>
          </a:p>
        </p:txBody>
      </p:sp>
      <p:sp>
        <p:nvSpPr>
          <p:cNvPr id="4" name="Dian numeron paikkamerkki 3"/>
          <p:cNvSpPr>
            <a:spLocks noGrp="1"/>
          </p:cNvSpPr>
          <p:nvPr>
            <p:ph type="sldNum" sz="quarter" idx="5"/>
          </p:nvPr>
        </p:nvSpPr>
        <p:spPr/>
        <p:txBody>
          <a:bodyPr/>
          <a:lstStyle/>
          <a:p>
            <a:fld id="{970120E1-C283-4F58-B242-F140F5055878}" type="slidenum">
              <a:rPr lang="fi-FI" smtClean="0"/>
              <a:t>15</a:t>
            </a:fld>
            <a:endParaRPr lang="fi-FI"/>
          </a:p>
        </p:txBody>
      </p:sp>
    </p:spTree>
    <p:extLst>
      <p:ext uri="{BB962C8B-B14F-4D97-AF65-F5344CB8AC3E}">
        <p14:creationId xmlns:p14="http://schemas.microsoft.com/office/powerpoint/2010/main" val="21950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TYÖN MOTIIVISTA: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Kehitysyhteistyömme motiivi nousee kristillisestä rakkaudesta. Tunnustamme erottelematta jokaisen ihmisarvon. Meille myös yhteiskunnallinen oikeudenmukaisuus on tärkeää.</a:t>
            </a:r>
          </a:p>
          <a:p>
            <a:endParaRPr lang="fi-FI" dirty="0"/>
          </a:p>
          <a:p>
            <a:r>
              <a:rPr lang="fi-FI" dirty="0"/>
              <a:t>Diaan voi valita jakeen esim. seuraavista:</a:t>
            </a:r>
          </a:p>
          <a:p>
            <a:r>
              <a:rPr lang="fi-FI" dirty="0"/>
              <a:t>Toisenlaista paastoa minä odotan: että vapautat syyttömät kahleista, irrotat ikeen hihnat ja vapautat sorretut, että murskaat kaikki ikeet, murrat leipää nälkäiselle, avaat kotisi kodittomalle, vaatetat alastoman, kun hänet näet, etkä karttele apua tarvitsevaa veljeäsi. Jesaja 58: 6-7</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”Kaikki minkä tahdotte ihmisten tekevän teille, tehkää se heille” Matt 7:12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”Rakasta Herraa, Jumalaasi, koko sydämestäsi ja koko sielustasi, koko voimallasi ja koko ymmärrykselläsi, ja lähimmäistäsi niin kuin itseäsi.”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Lk</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10:27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a:p>
            <a:endParaRPr lang="fi-FI" dirty="0"/>
          </a:p>
        </p:txBody>
      </p:sp>
      <p:sp>
        <p:nvSpPr>
          <p:cNvPr id="4" name="Dian numeron paikkamerkki 3"/>
          <p:cNvSpPr>
            <a:spLocks noGrp="1"/>
          </p:cNvSpPr>
          <p:nvPr>
            <p:ph type="sldNum" sz="quarter" idx="5"/>
          </p:nvPr>
        </p:nvSpPr>
        <p:spPr/>
        <p:txBody>
          <a:bodyPr/>
          <a:lstStyle/>
          <a:p>
            <a:fld id="{970120E1-C283-4F58-B242-F140F5055878}" type="slidenum">
              <a:rPr lang="fi-FI" smtClean="0"/>
              <a:t>3</a:t>
            </a:fld>
            <a:endParaRPr lang="fi-FI"/>
          </a:p>
        </p:txBody>
      </p:sp>
    </p:spTree>
    <p:extLst>
      <p:ext uri="{BB962C8B-B14F-4D97-AF65-F5344CB8AC3E}">
        <p14:creationId xmlns:p14="http://schemas.microsoft.com/office/powerpoint/2010/main" val="326452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dirty="0"/>
              <a:t>KEHITYSYHTEISTYÖSTÄ:</a:t>
            </a:r>
          </a:p>
          <a:p>
            <a:endParaRPr lang="fi-FI" b="0" dirty="0"/>
          </a:p>
          <a:p>
            <a:r>
              <a:rPr lang="fi-FI" b="0" dirty="0"/>
              <a:t>Teemme kehitysyhteistyötä, jotta hyvä kasvaisi ja jokainen saisi elää merkityksellistä elämää, jossa on tulevaisuuden toivo. Maailmassa on tapahtunut viime vuosikymmeninä paljon kehitystä. Monissa maissa on esimerkiksi elintaso noussut ja lapsikuolleisuus vähentynyt. Toisaalta kuitenkin monissa maissa on edelleen laajoja haasteita mm. koulutuksen, turvallisen elinympäristön ja toimeentulon turvaamisessa sekä tasapuolisten vaikutusmahdollisuuksien turvaamisessa. Koronapandemian, ilmastonmuutoksen ja sotien kaltaiset kriisit hidastavat kehitystä ja vievät sitä jopa taaksepäin. Näihin asioihin voidaan vaikuttaa mm. kehitysyhteistyöllä.</a:t>
            </a:r>
          </a:p>
          <a:p>
            <a:endParaRPr lang="fi-FI" b="0" dirty="0"/>
          </a:p>
          <a:p>
            <a:pPr marL="0" marR="0" lvl="0" indent="0" algn="l" defTabSz="914400" rtl="0" eaLnBrk="1" fontAlgn="auto" latinLnBrk="0" hangingPunct="1">
              <a:lnSpc>
                <a:spcPct val="107000"/>
              </a:lnSpc>
              <a:spcBef>
                <a:spcPts val="0"/>
              </a:spcBef>
              <a:spcAft>
                <a:spcPts val="800"/>
              </a:spcAft>
              <a:buClrTx/>
              <a:buSzTx/>
              <a:buFontTx/>
              <a:buNone/>
              <a:tabLst/>
              <a:defRPr/>
            </a:pPr>
            <a:r>
              <a:rPr lang="fi-FI" sz="1200" b="0" kern="100" dirty="0">
                <a:effectLst/>
                <a:latin typeface="Calibri" panose="020F0502020204030204" pitchFamily="34" charset="0"/>
                <a:ea typeface="Calibri" panose="020F0502020204030204" pitchFamily="34" charset="0"/>
                <a:cs typeface="Times New Roman" panose="02020603050405020304" pitchFamily="18" charset="0"/>
              </a:rPr>
              <a:t>Vahvistamalla yksilöitä, yhteisöjä ja järjestöjä tuemme niiden kehitystä. Edistämme yhdessä haavoittuvissa tilanteissa ja köyhyydessä elävien ihmisten kanssa tasa-arvoa ja oikeudenmukaisuutta.  Heitä ovat erityisesti etnisiin vähemmistöryhmiin kuuluvat ihmiset, naiset ja lapset sekä vammaiset ihmiset.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i-FI" sz="1200" b="0" kern="100" dirty="0">
                <a:effectLst/>
                <a:latin typeface="Calibri" panose="020F0502020204030204" pitchFamily="34" charset="0"/>
                <a:ea typeface="Calibri" panose="020F0502020204030204" pitchFamily="34" charset="0"/>
                <a:cs typeface="Times New Roman" panose="02020603050405020304" pitchFamily="18" charset="0"/>
              </a:rPr>
              <a:t>Toimintatapana meillä on y</a:t>
            </a:r>
            <a:r>
              <a:rPr lang="fi-FI" sz="1800" b="0" dirty="0">
                <a:effectLst/>
                <a:latin typeface="Calibri" panose="020F0502020204030204" pitchFamily="34" charset="0"/>
                <a:ea typeface="Calibri" panose="020F0502020204030204" pitchFamily="34" charset="0"/>
                <a:cs typeface="Calibri" panose="020F0502020204030204" pitchFamily="34" charset="0"/>
              </a:rPr>
              <a:t>ksilöiden, yhteisöjen ja järjestöjen osaamisen sekä toimintakyvyn vahvistaminen ihmisarvoisen tulevaisuuden rakentajina yhdessä kumppanien kanssa. Näitä toimintakykyyn ja -edellytyksiin vaikuttavia tekijöitä ovat esimerkiksi kieli, koulutus, työllistyminen, perhe-elämä, palvelujen saatavuus sekä vaikuttaminen oman yhteisön ja valtion asioihin. </a:t>
            </a:r>
            <a:endParaRPr lang="fi-FI" sz="1800" b="0" dirty="0">
              <a:effectLst/>
              <a:latin typeface="Calibri" panose="020F0502020204030204" pitchFamily="34" charset="0"/>
              <a:ea typeface="Calibri" panose="020F0502020204030204" pitchFamily="34" charset="0"/>
              <a:cs typeface="Arial" panose="020B0604020202020204" pitchFamily="34" charset="0"/>
            </a:endParaRPr>
          </a:p>
          <a:p>
            <a:endParaRPr lang="fi-FI" dirty="0"/>
          </a:p>
          <a:p>
            <a:r>
              <a:rPr lang="fi-FI" dirty="0"/>
              <a:t>(HUOMIO ESITTÄJÄLLE: Kylväjän kehitysyhteistyön läpileikkaavia teemoja ovat </a:t>
            </a:r>
            <a:r>
              <a:rPr lang="fi-FI" dirty="0" err="1"/>
              <a:t>slaidissa</a:t>
            </a:r>
            <a:r>
              <a:rPr lang="fi-FI" dirty="0"/>
              <a:t> mainitut merkityksellisyys ja tulevaisuuden toivo)</a:t>
            </a:r>
          </a:p>
        </p:txBody>
      </p:sp>
      <p:sp>
        <p:nvSpPr>
          <p:cNvPr id="4" name="Dian numeron paikkamerkki 3"/>
          <p:cNvSpPr>
            <a:spLocks noGrp="1"/>
          </p:cNvSpPr>
          <p:nvPr>
            <p:ph type="sldNum" sz="quarter" idx="5"/>
          </p:nvPr>
        </p:nvSpPr>
        <p:spPr/>
        <p:txBody>
          <a:bodyPr/>
          <a:lstStyle/>
          <a:p>
            <a:fld id="{970120E1-C283-4F58-B242-F140F5055878}" type="slidenum">
              <a:rPr lang="fi-FI" smtClean="0"/>
              <a:t>4</a:t>
            </a:fld>
            <a:endParaRPr lang="fi-FI"/>
          </a:p>
        </p:txBody>
      </p:sp>
    </p:spTree>
    <p:extLst>
      <p:ext uri="{BB962C8B-B14F-4D97-AF65-F5344CB8AC3E}">
        <p14:creationId xmlns:p14="http://schemas.microsoft.com/office/powerpoint/2010/main" val="44498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KYLVÄJÄN VAMMAISHANKKEET MONGOLIA</a:t>
            </a:r>
          </a:p>
          <a:p>
            <a:r>
              <a:rPr lang="fi-FI" dirty="0"/>
              <a:t>Kuurojen ja kuulovammaisten ihmisten viittomakielen aseman vahvistaminen (jatkohanke) 2025-2028</a:t>
            </a:r>
          </a:p>
          <a:p>
            <a:r>
              <a:rPr lang="fi-FI" dirty="0"/>
              <a:t>Yhdenvertainen kansalaisuus vammaisjärjestöjä vahvistamalla 2023–2026</a:t>
            </a:r>
          </a:p>
          <a:p>
            <a:r>
              <a:rPr lang="fi-FI" dirty="0"/>
              <a:t>Kumppani mongolialainen järjestö Tegsh Tusgal (</a:t>
            </a:r>
            <a:r>
              <a:rPr lang="fi-FI" dirty="0" err="1"/>
              <a:t>equal</a:t>
            </a:r>
            <a:r>
              <a:rPr lang="fi-FI" dirty="0"/>
              <a:t> </a:t>
            </a:r>
            <a:r>
              <a:rPr lang="fi-FI" dirty="0" err="1"/>
              <a:t>light</a:t>
            </a:r>
            <a:r>
              <a:rPr lang="fi-FI" dirty="0"/>
              <a:t>, tasavertainen valo)</a:t>
            </a:r>
          </a:p>
          <a:p>
            <a:endParaRPr lang="fi-FI" dirty="0"/>
          </a:p>
          <a:p>
            <a:r>
              <a:rPr lang="fi-FI" sz="1800" dirty="0">
                <a:solidFill>
                  <a:srgbClr val="000000"/>
                </a:solidFill>
                <a:effectLst/>
                <a:latin typeface="Calibri" panose="020F0502020204030204" pitchFamily="34" charset="0"/>
                <a:ea typeface="Times New Roman" panose="02020603050405020304" pitchFamily="18" charset="0"/>
              </a:rPr>
              <a:t>Mongoliassa vammaisten ihmisten tilanne on usein vaikea. Vaikka lainsäädäntö takaa heille ihmisoikeudet, todellisuus on varsin toinen. Vammaiset ihmiset kohtaavat monia vaikeuksia eivätkä useat tiedä oikeuksistaan. Ihmisten omaehtoinen organisoituminen järjestöiksi ei ole vielä kovin vahvaa; se on vasta kehittymässä kommunismin päätyttyä vasta noin 30 vuotta sitten. Nykyisin on jo olemassa paikallisia vammaisten ihmisten kansalaisjärjestöjä, mutta ne ovat heikkoja johtuen mm. tiedon puutteesta, vääristä asenteista sekä vähäisestä ulkoisesta tuesta. </a:t>
            </a:r>
            <a:endParaRPr lang="fi-FI" dirty="0"/>
          </a:p>
          <a:p>
            <a:endParaRPr lang="fi-FI" dirty="0"/>
          </a:p>
        </p:txBody>
      </p:sp>
      <p:sp>
        <p:nvSpPr>
          <p:cNvPr id="4" name="Dian numeron paikkamerkki 3"/>
          <p:cNvSpPr>
            <a:spLocks noGrp="1"/>
          </p:cNvSpPr>
          <p:nvPr>
            <p:ph type="sldNum" sz="quarter" idx="5"/>
          </p:nvPr>
        </p:nvSpPr>
        <p:spPr/>
        <p:txBody>
          <a:bodyPr/>
          <a:lstStyle/>
          <a:p>
            <a:fld id="{970120E1-C283-4F58-B242-F140F5055878}" type="slidenum">
              <a:rPr lang="fi-FI" smtClean="0"/>
              <a:t>5</a:t>
            </a:fld>
            <a:endParaRPr lang="fi-FI"/>
          </a:p>
        </p:txBody>
      </p:sp>
    </p:spTree>
    <p:extLst>
      <p:ext uri="{BB962C8B-B14F-4D97-AF65-F5344CB8AC3E}">
        <p14:creationId xmlns:p14="http://schemas.microsoft.com/office/powerpoint/2010/main" val="40563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dirty="0"/>
              <a:t>Merkityksellisen elämän eläminen on jokaiselle ihmiselle tärkeää. Merkityksellisyys antaa kokemuksen omasta ainutkertaisuudesta, arvosta, mahdollisuuksista ja osallisuudesta suhteessa muihin. Sen kautta ihminen voi löytää osansa maailmassa, yhdessä rakentaen parempaa maailmaa myös tuleville sukupolville.</a:t>
            </a:r>
          </a:p>
          <a:p>
            <a:endParaRPr lang="fi-FI" b="0" dirty="0"/>
          </a:p>
          <a:p>
            <a:r>
              <a:rPr lang="fi-FI" b="0" dirty="0"/>
              <a:t>Kylväjän kehitysyhteistyötä on ohjaamassa eettisiä periaatteita, joista etenkin ihmisarvon, tarve- ja vahvuuslähtöisyyden sekä syrjimättömyyden esillä pitäminen ja toteuttaminen hankkeissa tuovat merkitystä elämään.</a:t>
            </a:r>
          </a:p>
          <a:p>
            <a:endParaRPr lang="fi-FI"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b="0" dirty="0">
                <a:effectLst/>
                <a:latin typeface="Calibri" panose="020F0502020204030204" pitchFamily="34" charset="0"/>
                <a:ea typeface="Calibri" panose="020F0502020204030204" pitchFamily="34" charset="0"/>
                <a:cs typeface="Times New Roman" panose="02020603050405020304" pitchFamily="18" charset="0"/>
              </a:rPr>
              <a:t>Ihmisarvo: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b="0" kern="100" dirty="0">
                <a:effectLst/>
                <a:latin typeface="Calibri" panose="020F0502020204030204" pitchFamily="34" charset="0"/>
                <a:ea typeface="Calibri" panose="020F0502020204030204" pitchFamily="34" charset="0"/>
                <a:cs typeface="Times New Roman" panose="02020603050405020304" pitchFamily="18" charset="0"/>
              </a:rPr>
              <a:t>Arvostamme ja kunnioitamme kaikkia ihmisiä, ja kohtaamme heidät erottelematta. Sitoudumme työssämme YK:n ihmisoikeusjulistukseen. </a:t>
            </a:r>
          </a:p>
          <a:p>
            <a:endParaRPr lang="fi-FI"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b="0" kern="100" dirty="0">
                <a:effectLst/>
                <a:latin typeface="Calibri" panose="020F0502020204030204" pitchFamily="34" charset="0"/>
                <a:ea typeface="Calibri" panose="020F0502020204030204" pitchFamily="34" charset="0"/>
                <a:cs typeface="Times New Roman" panose="02020603050405020304" pitchFamily="18" charset="0"/>
              </a:rPr>
              <a:t>Tarve- ja vahvuuslähtöisyys: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b="0" kern="100" dirty="0">
                <a:effectLst/>
                <a:latin typeface="Calibri" panose="020F0502020204030204" pitchFamily="34" charset="0"/>
                <a:ea typeface="Calibri" panose="020F0502020204030204" pitchFamily="34" charset="0"/>
                <a:cs typeface="Times New Roman" panose="02020603050405020304" pitchFamily="18" charset="0"/>
              </a:rPr>
              <a:t>Työn tarkoitus on ihmisoikeuksien toteutuminen ja mahdollistaminen ja se kohdistuu hankealueillamme tunnistettuihin tarpeisiin. Rakennamme yhteisen työmme eri osapuolten vahvuuksien ja voimavarojen perustalle mahdollistaen jatkuvan kasvun.</a:t>
            </a:r>
            <a:endParaRPr lang="fi-FI"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00" dirty="0">
                <a:effectLst/>
                <a:latin typeface="Calibri" panose="020F0502020204030204" pitchFamily="34" charset="0"/>
                <a:ea typeface="Calibri" panose="020F0502020204030204" pitchFamily="34" charset="0"/>
                <a:cs typeface="Times New Roman" panose="02020603050405020304" pitchFamily="18" charset="0"/>
              </a:rPr>
              <a:t>Syrjimättömyys: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00" dirty="0">
                <a:effectLst/>
                <a:latin typeface="Calibri" panose="020F0502020204030204" pitchFamily="34" charset="0"/>
                <a:ea typeface="Calibri" panose="020F0502020204030204" pitchFamily="34" charset="0"/>
                <a:cs typeface="Times New Roman" panose="02020603050405020304" pitchFamily="18" charset="0"/>
              </a:rPr>
              <a:t>Työskentelemme yhdessä haavoittuvissa tilanteissa ja köyhyydessä elävien ihmisten kanssa heidän uskonnollisesta tai poliittisesta vakaumuksestaan riippumatta. Yhteistyö erityisesti etnisten vähemmistöryhmien, naisten ja lasten, sekä vammaisten naisten ja lasten, kanssa on tärkeää.</a:t>
            </a:r>
          </a:p>
          <a:p>
            <a:endParaRPr lang="fi-FI" dirty="0"/>
          </a:p>
        </p:txBody>
      </p:sp>
      <p:sp>
        <p:nvSpPr>
          <p:cNvPr id="4" name="Dian numeron paikkamerkki 3"/>
          <p:cNvSpPr>
            <a:spLocks noGrp="1"/>
          </p:cNvSpPr>
          <p:nvPr>
            <p:ph type="sldNum" sz="quarter" idx="5"/>
          </p:nvPr>
        </p:nvSpPr>
        <p:spPr/>
        <p:txBody>
          <a:bodyPr/>
          <a:lstStyle/>
          <a:p>
            <a:fld id="{970120E1-C283-4F58-B242-F140F5055878}" type="slidenum">
              <a:rPr lang="fi-FI" smtClean="0"/>
              <a:t>6</a:t>
            </a:fld>
            <a:endParaRPr lang="fi-FI"/>
          </a:p>
        </p:txBody>
      </p:sp>
    </p:spTree>
    <p:extLst>
      <p:ext uri="{BB962C8B-B14F-4D97-AF65-F5344CB8AC3E}">
        <p14:creationId xmlns:p14="http://schemas.microsoft.com/office/powerpoint/2010/main" val="136861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err="1">
                <a:effectLst/>
                <a:latin typeface="Calibri" panose="020F0502020204030204" pitchFamily="34" charset="0"/>
                <a:ea typeface="Calibri" panose="020F0502020204030204" pitchFamily="34" charset="0"/>
                <a:cs typeface="Times New Roman" panose="02020603050405020304" pitchFamily="18" charset="0"/>
              </a:rPr>
              <a:t>Slaidilla</a:t>
            </a:r>
            <a:r>
              <a:rPr lang="fi-FI" sz="1800">
                <a:effectLst/>
                <a:latin typeface="Calibri" panose="020F0502020204030204" pitchFamily="34" charset="0"/>
                <a:ea typeface="Calibri" panose="020F0502020204030204" pitchFamily="34" charset="0"/>
                <a:cs typeface="Times New Roman" panose="02020603050405020304" pitchFamily="18" charset="0"/>
              </a:rPr>
              <a:t> käytännön esimerkki merkityksestä elämässä. </a:t>
            </a:r>
            <a:r>
              <a:rPr lang="fi-FI" sz="1800" b="1">
                <a:effectLst/>
                <a:latin typeface="Calibri" panose="020F0502020204030204" pitchFamily="34" charset="0"/>
                <a:ea typeface="Calibri" panose="020F0502020204030204" pitchFamily="34" charset="0"/>
                <a:cs typeface="Times New Roman" panose="02020603050405020304" pitchFamily="18" charset="0"/>
              </a:rPr>
              <a:t>Mongoliassa vammaisten ihmisten tilanne on haastava. Aiemmin esimerkiksi ajateltiin yleisesti, että vammainen nainen ei voi perustaa perhettä ja saada lapsia</a:t>
            </a:r>
            <a:r>
              <a:rPr lang="fi-FI" sz="1800">
                <a:effectLst/>
                <a:latin typeface="Calibri" panose="020F0502020204030204" pitchFamily="34" charset="0"/>
                <a:ea typeface="Calibri" panose="020F0502020204030204" pitchFamily="34" charset="0"/>
                <a:cs typeface="Times New Roman" panose="02020603050405020304" pitchFamily="18" charset="0"/>
              </a:rPr>
              <a:t>. Kylväjä toteutti yhteistyössä Mongolian pyörätuolin käyttäjien liiton kanssa Liikuntavammaisten vertaistuen ja synnytysterveyspalvelujen parantamishankkeen (2019-2022). Sen saavutuksena voidaan pitää tämän vaietun ongelman esiin nostamista ja sitä kautta merkittävien parannusten saamista useilla paikkakunnilla terveyspalvelujen saatavuuden osalta. Yksi esimerkki on </a:t>
            </a:r>
            <a:r>
              <a:rPr lang="fi-FI" sz="1800" err="1">
                <a:effectLst/>
                <a:latin typeface="Calibri" panose="020F0502020204030204" pitchFamily="34" charset="0"/>
                <a:ea typeface="Calibri" panose="020F0502020204030204" pitchFamily="34" charset="0"/>
                <a:cs typeface="Times New Roman" panose="02020603050405020304" pitchFamily="18" charset="0"/>
              </a:rPr>
              <a:t>slaidilla</a:t>
            </a:r>
            <a:r>
              <a:rPr lang="fi-FI" sz="1800">
                <a:effectLst/>
                <a:latin typeface="Calibri" panose="020F0502020204030204" pitchFamily="34" charset="0"/>
                <a:ea typeface="Calibri" panose="020F0502020204030204" pitchFamily="34" charset="0"/>
                <a:cs typeface="Times New Roman" panose="02020603050405020304" pitchFamily="18" charset="0"/>
              </a:rPr>
              <a:t>, ja lisäksi: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r>
              <a:rPr lang="fi-FI"/>
              <a:t>-Vertaistukiryhmät ja koulutus vahvistivat vammaisten ihmisten itseluottamusta ja kokemusta oman elämän omistajuudesta. Ryhmiä oli 14, ja niihin osallistui yhteensä 183 ihmistä.</a:t>
            </a:r>
          </a:p>
          <a:p>
            <a:r>
              <a:rPr lang="fi-FI"/>
              <a:t>-Päätöksentekijöiden, terveydenhuollon ammattilaisten ja suuren yleisön tieto lisääntyi ja asenteet muuttuivat. Muutokset näkyivät myös käytännön työssä. 18 terveysasemaa kohensi esteettömyyttään. Lisääntymisterveyspalveluita tarjottiin 446 vammaiselle ihmiselle. 469 viranomaista osallistui koulutus- ja vaikuttamistoimintaan.</a:t>
            </a:r>
          </a:p>
          <a:p>
            <a:r>
              <a:rPr lang="fi-FI"/>
              <a:t>-Hanketiimi valmisti vammaisille ihmisille suunnatun lisääntymisterveyden koulutuspaketin – ensimmäisen laatuaan. Paketti sai myös Terveysministeriön hyväksynnän.</a:t>
            </a:r>
          </a:p>
          <a:p>
            <a:r>
              <a:rPr lang="fi-FI"/>
              <a:t>-Vaikuttamistyön tuloksena solmittiin sopimus vammaisten ihmisten lisääntymisterveyteen erikoistuneiden kansallisten kouluttajien kouluttamiseksi. Lisäksi sovittiin esteettömien tutkimuspöytien ja muiden keskeisten varusteiden hankkimisesta.</a:t>
            </a:r>
          </a:p>
          <a:p>
            <a:endParaRPr lang="fi-FI"/>
          </a:p>
        </p:txBody>
      </p:sp>
      <p:sp>
        <p:nvSpPr>
          <p:cNvPr id="4" name="Dian numeron paikkamerkki 3"/>
          <p:cNvSpPr>
            <a:spLocks noGrp="1"/>
          </p:cNvSpPr>
          <p:nvPr>
            <p:ph type="sldNum" sz="quarter" idx="5"/>
          </p:nvPr>
        </p:nvSpPr>
        <p:spPr/>
        <p:txBody>
          <a:bodyPr/>
          <a:lstStyle/>
          <a:p>
            <a:fld id="{970120E1-C283-4F58-B242-F140F5055878}" type="slidenum">
              <a:rPr lang="fi-FI" smtClean="0"/>
              <a:t>7</a:t>
            </a:fld>
            <a:endParaRPr lang="fi-FI"/>
          </a:p>
        </p:txBody>
      </p:sp>
    </p:spTree>
    <p:extLst>
      <p:ext uri="{BB962C8B-B14F-4D97-AF65-F5344CB8AC3E}">
        <p14:creationId xmlns:p14="http://schemas.microsoft.com/office/powerpoint/2010/main" val="280090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800" kern="100">
                <a:effectLst/>
                <a:latin typeface="Calibri" panose="020F0502020204030204" pitchFamily="34" charset="0"/>
                <a:ea typeface="Calibri" panose="020F0502020204030204" pitchFamily="34" charset="0"/>
                <a:cs typeface="Times New Roman" panose="02020603050405020304" pitchFamily="18" charset="0"/>
              </a:rPr>
              <a:t>Merkitystä on voitu vahvistaa myös toisessa Mongoliassa toteutettavassa hankkeessa, mistä on yksi esimerkki </a:t>
            </a:r>
            <a:r>
              <a:rPr lang="fi-FI" sz="1800" kern="100" err="1">
                <a:effectLst/>
                <a:latin typeface="Calibri" panose="020F0502020204030204" pitchFamily="34" charset="0"/>
                <a:ea typeface="Calibri" panose="020F0502020204030204" pitchFamily="34" charset="0"/>
                <a:cs typeface="Times New Roman" panose="02020603050405020304" pitchFamily="18" charset="0"/>
              </a:rPr>
              <a:t>slaidilla</a:t>
            </a:r>
            <a:r>
              <a:rPr lang="fi-FI" sz="1800" kern="10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fi-FI"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kern="100">
                <a:effectLst/>
                <a:latin typeface="Calibri" panose="020F0502020204030204" pitchFamily="34" charset="0"/>
                <a:ea typeface="Calibri" panose="020F0502020204030204" pitchFamily="34" charset="0"/>
                <a:cs typeface="Times New Roman" panose="02020603050405020304" pitchFamily="18" charset="0"/>
              </a:rPr>
              <a:t>Mongolian syrjäisillä maaseutualueilla asuvat vammaiset ihmiset ja naiset ovat usein hyvin heikossa ja nujerretussa asemassa. He eivät ole tietoisia oikeuksistaan eikä heillä ole pääsyä julkisiin palveluihin. He ovat aliedustettuina sosiaalisessa, taloudellisessa ja poliittisessa toiminnassa. Maaseudulla toimivat kansalaisjärjestöt ovat heikkoja johtuen tiedon sekä teknisen ja taloudellisen tuen puutteesta.</a:t>
            </a:r>
          </a:p>
          <a:p>
            <a:pPr>
              <a:lnSpc>
                <a:spcPct val="107000"/>
              </a:lnSpc>
              <a:spcAft>
                <a:spcPts val="800"/>
              </a:spcAft>
            </a:pPr>
            <a:endParaRPr lang="fi-FI"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kern="100">
                <a:effectLst/>
                <a:latin typeface="Calibri" panose="020F0502020204030204" pitchFamily="34" charset="0"/>
                <a:ea typeface="Calibri" panose="020F0502020204030204" pitchFamily="34" charset="0"/>
                <a:cs typeface="Times New Roman" panose="02020603050405020304" pitchFamily="18" charset="0"/>
              </a:rPr>
              <a:t>Maaseudun vammaisten ihmisten ja naisten aktiivista kansalaisuutta edistettiin hankkeessamme (2021-2024):</a:t>
            </a:r>
          </a:p>
          <a:p>
            <a:pPr marL="342900" lvl="0" indent="-342900">
              <a:lnSpc>
                <a:spcPct val="107000"/>
              </a:lnSpc>
              <a:buFont typeface="Symbol" panose="05050102010706020507" pitchFamily="18" charset="2"/>
              <a:buChar char=""/>
            </a:pPr>
            <a:r>
              <a:rPr lang="fi-FI" sz="1800" kern="100">
                <a:effectLst/>
                <a:latin typeface="Calibri" panose="020F0502020204030204" pitchFamily="34" charset="0"/>
                <a:ea typeface="Calibri" panose="020F0502020204030204" pitchFamily="34" charset="0"/>
                <a:cs typeface="Times New Roman" panose="02020603050405020304" pitchFamily="18" charset="0"/>
              </a:rPr>
              <a:t>vahvistamalla heikossa asemassa olevien ihmisten, erityisesti vammaisten naisten ja maaseudulla asuvien naisten, kykyä tiedostaa oikeutensa ja puolustaa niitä</a:t>
            </a:r>
          </a:p>
          <a:p>
            <a:pPr marL="342900" lvl="0" indent="-342900">
              <a:lnSpc>
                <a:spcPct val="107000"/>
              </a:lnSpc>
              <a:buFont typeface="Symbol" panose="05050102010706020507" pitchFamily="18" charset="2"/>
              <a:buChar char=""/>
            </a:pPr>
            <a:r>
              <a:rPr lang="fi-FI" sz="1800" kern="100">
                <a:effectLst/>
                <a:latin typeface="Calibri" panose="020F0502020204030204" pitchFamily="34" charset="0"/>
                <a:ea typeface="Calibri" panose="020F0502020204030204" pitchFamily="34" charset="0"/>
                <a:cs typeface="Times New Roman" panose="02020603050405020304" pitchFamily="18" charset="0"/>
              </a:rPr>
              <a:t>vahvistamalla yhteisön tukea syrjäseuduilla</a:t>
            </a:r>
          </a:p>
          <a:p>
            <a:pPr marL="342900" lvl="0" indent="-342900">
              <a:lnSpc>
                <a:spcPct val="107000"/>
              </a:lnSpc>
              <a:spcAft>
                <a:spcPts val="800"/>
              </a:spcAft>
              <a:buFont typeface="Symbol" panose="05050102010706020507" pitchFamily="18" charset="2"/>
              <a:buChar char=""/>
            </a:pPr>
            <a:r>
              <a:rPr lang="fi-FI" sz="1800" kern="100">
                <a:effectLst/>
                <a:latin typeface="Calibri" panose="020F0502020204030204" pitchFamily="34" charset="0"/>
                <a:ea typeface="Calibri" panose="020F0502020204030204" pitchFamily="34" charset="0"/>
                <a:cs typeface="Times New Roman" panose="02020603050405020304" pitchFamily="18" charset="0"/>
              </a:rPr>
              <a:t>vahvistamalla paikallisjärjestöjä</a:t>
            </a:r>
          </a:p>
          <a:p>
            <a:pPr marL="0" lvl="0" indent="0">
              <a:lnSpc>
                <a:spcPct val="107000"/>
              </a:lnSpc>
              <a:spcAft>
                <a:spcPts val="800"/>
              </a:spcAft>
              <a:buFont typeface="Symbol" panose="05050102010706020507" pitchFamily="18" charset="2"/>
              <a:buNone/>
            </a:pPr>
            <a:endParaRPr lang="fi-FI"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kern="100">
                <a:effectLst/>
                <a:latin typeface="Calibri" panose="020F0502020204030204" pitchFamily="34" charset="0"/>
                <a:ea typeface="Calibri" panose="020F0502020204030204" pitchFamily="34" charset="0"/>
                <a:cs typeface="Times New Roman" panose="02020603050405020304" pitchFamily="18" charset="0"/>
              </a:rPr>
              <a:t>Hankkeessa koulutettiin ihmisoikeuksista, mikä lisää vammaisten ihmisten ja naisten tietotaitoa. Työryhmä seurasi vammaisten ihmisten ja naisten oikeuksia koskevien lakien toimeenpanoa, mikä parantaa mahdollisuuksia vaatia oikeuksia. Hankkeessa perustetut yhteisöryhmät toteuttivat projekteja, jotka tukevat yhteisöä. Kansalaisjärjestöjä (mukaan lukien vammais- ja naisjärjestöt) koulutettiin ja oppimista sovellettiin yhteisprojekteissa.</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20E1-C283-4F58-B242-F140F505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043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dirty="0"/>
              <a:t>Toiveikas tulevaisuus merkitsee sitä, että ihminen ja yhteisö näkevät pelkkien ongelmien ja haasteiden sijasta myös elämän merkityksellisyyden eli jokaisen arvon, lahjat ja mahdollisuudet vaikuttaa huomiseen. Tulevaisuuden toivo auttaa ihmisiä toimimaan aktiivisesti tänään huomioiden myös huomispäivän tarpeet ja mahdollisuudet. </a:t>
            </a:r>
          </a:p>
          <a:p>
            <a:endParaRPr lang="fi-FI" b="0" dirty="0"/>
          </a:p>
          <a:p>
            <a:r>
              <a:rPr lang="fi-FI" b="0" dirty="0"/>
              <a:t>Kylväjän kehitysyhteistyötä ohjaavia eettisiä periaatteita ovat myös yhteistyö ja omistajuus sekä ympäristöllinen, taloudellinen ja sosiaalinen vastuullisuus, </a:t>
            </a:r>
            <a:r>
              <a:rPr lang="fi-FI" sz="1800" b="0" dirty="0">
                <a:effectLst/>
                <a:latin typeface="Calibri" panose="020F0502020204030204" pitchFamily="34" charset="0"/>
                <a:ea typeface="Calibri" panose="020F0502020204030204" pitchFamily="34" charset="0"/>
                <a:cs typeface="Times New Roman" panose="02020603050405020304" pitchFamily="18" charset="0"/>
              </a:rPr>
              <a:t>jotka rakentavat toiveikasta tulevaisuutta</a:t>
            </a:r>
            <a:r>
              <a:rPr lang="fi-FI" b="0" dirty="0"/>
              <a:t>. </a:t>
            </a:r>
          </a:p>
          <a:p>
            <a:endParaRPr lang="fi-FI" b="0" dirty="0"/>
          </a:p>
          <a:p>
            <a:r>
              <a:rPr lang="fi-FI" b="0" dirty="0"/>
              <a:t>Yhteistyö ja omistajuus :</a:t>
            </a:r>
          </a:p>
          <a:p>
            <a:r>
              <a:rPr lang="fi-FI" b="0" dirty="0"/>
              <a:t>Toimimme yhteistyöhakuisesti. Kehitämme yhdessä kumppaneidemme ja paikallisten ihmisten kanssa paikallisia yhteisöjä ja yhteiskuntaa sekä tavoittelemme kestäviä tuloksia. Siksi eri toimijoiden omistajuus ja voimaantuminen on meille tärkeää.</a:t>
            </a:r>
          </a:p>
          <a:p>
            <a:endParaRPr lang="fi-FI"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00" dirty="0">
                <a:effectLst/>
                <a:latin typeface="Calibri" panose="020F0502020204030204" pitchFamily="34" charset="0"/>
                <a:ea typeface="Calibri" panose="020F0502020204030204" pitchFamily="34" charset="0"/>
                <a:cs typeface="Times New Roman" panose="02020603050405020304" pitchFamily="18" charset="0"/>
              </a:rPr>
              <a:t>Ympäristöllinen, taloudellinen ja sosiaalinen vastuullisuus:</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00" dirty="0">
                <a:effectLst/>
                <a:latin typeface="Calibri" panose="020F0502020204030204" pitchFamily="34" charset="0"/>
                <a:ea typeface="Calibri" panose="020F0502020204030204" pitchFamily="34" charset="0"/>
                <a:cs typeface="Times New Roman" panose="02020603050405020304" pitchFamily="18" charset="0"/>
              </a:rPr>
              <a:t>Huomioimme ympäristöllisen kestävyyden hankkeidemme suunnittelussa ja toteutuksessa. Olemme vastuullisia ja läpinäkyviä talouden hallinnassa. Varustamme ja vaadimme kumppaneitamme noudattamaan hyvän hallinnon periaatteita. Seuraamme taloudellisten resurssien käyttöä, emmekä hyväksy korruptiota missään muodossa. Lisäksi odotamme työntekijöiltämme, vapaaehtoisilta ja kumppaneiltamme lainmukaista käyttäytymistä seksuaalisen ja sukupuoleen perustuvan häirinnän ehkäisemiseksi ja syrjinnän estämiseksi. </a:t>
            </a:r>
          </a:p>
          <a:p>
            <a:endParaRPr lang="fi-FI" dirty="0"/>
          </a:p>
        </p:txBody>
      </p:sp>
      <p:sp>
        <p:nvSpPr>
          <p:cNvPr id="4" name="Dian numeron paikkamerkki 3"/>
          <p:cNvSpPr>
            <a:spLocks noGrp="1"/>
          </p:cNvSpPr>
          <p:nvPr>
            <p:ph type="sldNum" sz="quarter" idx="5"/>
          </p:nvPr>
        </p:nvSpPr>
        <p:spPr/>
        <p:txBody>
          <a:bodyPr/>
          <a:lstStyle/>
          <a:p>
            <a:fld id="{970120E1-C283-4F58-B242-F140F5055878}" type="slidenum">
              <a:rPr lang="fi-FI" smtClean="0"/>
              <a:t>9</a:t>
            </a:fld>
            <a:endParaRPr lang="fi-FI"/>
          </a:p>
        </p:txBody>
      </p:sp>
    </p:spTree>
    <p:extLst>
      <p:ext uri="{BB962C8B-B14F-4D97-AF65-F5344CB8AC3E}">
        <p14:creationId xmlns:p14="http://schemas.microsoft.com/office/powerpoint/2010/main" val="3454920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9BF81-3311-2A0F-D93F-F469FDD3D185}"/>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BCE6E59-675A-1760-29C3-79EE7671ED18}"/>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296E289B-C47D-1B3C-C5FC-1D38A15C1838}"/>
              </a:ext>
            </a:extLst>
          </p:cNvPr>
          <p:cNvSpPr>
            <a:spLocks noGrp="1"/>
          </p:cNvSpPr>
          <p:nvPr>
            <p:ph type="body" idx="1"/>
          </p:nvPr>
        </p:nvSpPr>
        <p:spPr/>
        <p:txBody>
          <a:bodyPr/>
          <a:lstStyle/>
          <a:p>
            <a:r>
              <a:rPr lang="fi-FI"/>
              <a:t>Ja tätä toivomme työssämme, että jokaisella olisi mahdollisuus vaikuttaa elämäänsä ja yhteisöönsä. </a:t>
            </a:r>
          </a:p>
        </p:txBody>
      </p:sp>
      <p:sp>
        <p:nvSpPr>
          <p:cNvPr id="4" name="Dian numeron paikkamerkki 3">
            <a:extLst>
              <a:ext uri="{FF2B5EF4-FFF2-40B4-BE49-F238E27FC236}">
                <a16:creationId xmlns:a16="http://schemas.microsoft.com/office/drawing/2014/main" id="{869809B3-4CD1-76FD-8456-FAB33FC4D8AF}"/>
              </a:ext>
            </a:extLst>
          </p:cNvPr>
          <p:cNvSpPr>
            <a:spLocks noGrp="1"/>
          </p:cNvSpPr>
          <p:nvPr>
            <p:ph type="sldNum" sz="quarter" idx="5"/>
          </p:nvPr>
        </p:nvSpPr>
        <p:spPr/>
        <p:txBody>
          <a:bodyPr/>
          <a:lstStyle/>
          <a:p>
            <a:fld id="{970120E1-C283-4F58-B242-F140F5055878}" type="slidenum">
              <a:rPr lang="fi-FI" smtClean="0"/>
              <a:t>10</a:t>
            </a:fld>
            <a:endParaRPr lang="fi-FI"/>
          </a:p>
        </p:txBody>
      </p:sp>
    </p:spTree>
    <p:extLst>
      <p:ext uri="{BB962C8B-B14F-4D97-AF65-F5344CB8AC3E}">
        <p14:creationId xmlns:p14="http://schemas.microsoft.com/office/powerpoint/2010/main" val="55146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7EA624-BD25-2685-B3FA-6A4D2CAF1A7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CA7166B-86DB-AAD3-535D-717D6D8B5D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40A364-EBEA-C363-8DDF-02F440D3EA60}"/>
              </a:ext>
            </a:extLst>
          </p:cNvPr>
          <p:cNvSpPr>
            <a:spLocks noGrp="1"/>
          </p:cNvSpPr>
          <p:nvPr>
            <p:ph type="dt" sz="half" idx="10"/>
          </p:nvPr>
        </p:nvSpPr>
        <p:spPr/>
        <p:txBody>
          <a:bodyPr/>
          <a:lstStyle/>
          <a:p>
            <a:fld id="{4F8C6D1F-1AEE-4C2E-A3DC-024EB0BAC4C9}" type="datetimeFigureOut">
              <a:rPr lang="fi-FI" smtClean="0"/>
              <a:t>18.12.2024</a:t>
            </a:fld>
            <a:endParaRPr lang="fi-FI"/>
          </a:p>
        </p:txBody>
      </p:sp>
      <p:sp>
        <p:nvSpPr>
          <p:cNvPr id="5" name="Alatunnisteen paikkamerkki 4">
            <a:extLst>
              <a:ext uri="{FF2B5EF4-FFF2-40B4-BE49-F238E27FC236}">
                <a16:creationId xmlns:a16="http://schemas.microsoft.com/office/drawing/2014/main" id="{1F9D35FC-2D8B-5455-DD0D-B0946D34C79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DA32F6E-35F9-DDB0-4E29-7F3030783367}"/>
              </a:ext>
            </a:extLst>
          </p:cNvPr>
          <p:cNvSpPr>
            <a:spLocks noGrp="1"/>
          </p:cNvSpPr>
          <p:nvPr>
            <p:ph type="sldNum" sz="quarter" idx="12"/>
          </p:nvPr>
        </p:nvSpPr>
        <p:spPr/>
        <p:txBody>
          <a:bodyPr/>
          <a:lstStyle/>
          <a:p>
            <a:fld id="{E2E40718-43BD-488E-A3AF-925DB8448541}" type="slidenum">
              <a:rPr lang="fi-FI" smtClean="0"/>
              <a:t>‹#›</a:t>
            </a:fld>
            <a:endParaRPr lang="fi-FI"/>
          </a:p>
        </p:txBody>
      </p:sp>
    </p:spTree>
    <p:extLst>
      <p:ext uri="{BB962C8B-B14F-4D97-AF65-F5344CB8AC3E}">
        <p14:creationId xmlns:p14="http://schemas.microsoft.com/office/powerpoint/2010/main" val="201646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7792BB-0A7D-F513-5B9B-752A91AC197E}"/>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59F070E-D184-7FC7-CFF3-45C3328C86A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5D98EDB-D8B9-8119-B008-042AFE93B4EF}"/>
              </a:ext>
            </a:extLst>
          </p:cNvPr>
          <p:cNvSpPr>
            <a:spLocks noGrp="1"/>
          </p:cNvSpPr>
          <p:nvPr>
            <p:ph type="dt" sz="half" idx="10"/>
          </p:nvPr>
        </p:nvSpPr>
        <p:spPr/>
        <p:txBody>
          <a:bodyPr/>
          <a:lstStyle/>
          <a:p>
            <a:fld id="{4F8C6D1F-1AEE-4C2E-A3DC-024EB0BAC4C9}" type="datetimeFigureOut">
              <a:rPr lang="fi-FI" smtClean="0"/>
              <a:t>18.12.2024</a:t>
            </a:fld>
            <a:endParaRPr lang="fi-FI"/>
          </a:p>
        </p:txBody>
      </p:sp>
      <p:sp>
        <p:nvSpPr>
          <p:cNvPr id="5" name="Alatunnisteen paikkamerkki 4">
            <a:extLst>
              <a:ext uri="{FF2B5EF4-FFF2-40B4-BE49-F238E27FC236}">
                <a16:creationId xmlns:a16="http://schemas.microsoft.com/office/drawing/2014/main" id="{7D64B45F-0C0F-C465-3855-88C858C9A2C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21AEB25-87CC-4B8D-C5DD-6BBDA4EE3715}"/>
              </a:ext>
            </a:extLst>
          </p:cNvPr>
          <p:cNvSpPr>
            <a:spLocks noGrp="1"/>
          </p:cNvSpPr>
          <p:nvPr>
            <p:ph type="sldNum" sz="quarter" idx="12"/>
          </p:nvPr>
        </p:nvSpPr>
        <p:spPr/>
        <p:txBody>
          <a:bodyPr/>
          <a:lstStyle/>
          <a:p>
            <a:fld id="{E2E40718-43BD-488E-A3AF-925DB8448541}" type="slidenum">
              <a:rPr lang="fi-FI" smtClean="0"/>
              <a:t>‹#›</a:t>
            </a:fld>
            <a:endParaRPr lang="fi-FI"/>
          </a:p>
        </p:txBody>
      </p:sp>
    </p:spTree>
    <p:extLst>
      <p:ext uri="{BB962C8B-B14F-4D97-AF65-F5344CB8AC3E}">
        <p14:creationId xmlns:p14="http://schemas.microsoft.com/office/powerpoint/2010/main" val="310743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A1698D9-83C2-9F3F-0613-B32858574C9F}"/>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E3ECC602-4BDA-A902-3408-B53D806D97D7}"/>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8DD09AB-35C9-0E82-67FD-5AB4FE51556C}"/>
              </a:ext>
            </a:extLst>
          </p:cNvPr>
          <p:cNvSpPr>
            <a:spLocks noGrp="1"/>
          </p:cNvSpPr>
          <p:nvPr>
            <p:ph type="dt" sz="half" idx="10"/>
          </p:nvPr>
        </p:nvSpPr>
        <p:spPr/>
        <p:txBody>
          <a:bodyPr/>
          <a:lstStyle/>
          <a:p>
            <a:fld id="{4F8C6D1F-1AEE-4C2E-A3DC-024EB0BAC4C9}" type="datetimeFigureOut">
              <a:rPr lang="fi-FI" smtClean="0"/>
              <a:t>18.12.2024</a:t>
            </a:fld>
            <a:endParaRPr lang="fi-FI"/>
          </a:p>
        </p:txBody>
      </p:sp>
      <p:sp>
        <p:nvSpPr>
          <p:cNvPr id="5" name="Alatunnisteen paikkamerkki 4">
            <a:extLst>
              <a:ext uri="{FF2B5EF4-FFF2-40B4-BE49-F238E27FC236}">
                <a16:creationId xmlns:a16="http://schemas.microsoft.com/office/drawing/2014/main" id="{8EB3ADF7-6E80-A217-C9C0-31BA85791BC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7595621-E22F-FFF4-4233-02D1282495E2}"/>
              </a:ext>
            </a:extLst>
          </p:cNvPr>
          <p:cNvSpPr>
            <a:spLocks noGrp="1"/>
          </p:cNvSpPr>
          <p:nvPr>
            <p:ph type="sldNum" sz="quarter" idx="12"/>
          </p:nvPr>
        </p:nvSpPr>
        <p:spPr/>
        <p:txBody>
          <a:bodyPr/>
          <a:lstStyle/>
          <a:p>
            <a:fld id="{E2E40718-43BD-488E-A3AF-925DB8448541}" type="slidenum">
              <a:rPr lang="fi-FI" smtClean="0"/>
              <a:t>‹#›</a:t>
            </a:fld>
            <a:endParaRPr lang="fi-FI"/>
          </a:p>
        </p:txBody>
      </p:sp>
    </p:spTree>
    <p:extLst>
      <p:ext uri="{BB962C8B-B14F-4D97-AF65-F5344CB8AC3E}">
        <p14:creationId xmlns:p14="http://schemas.microsoft.com/office/powerpoint/2010/main" val="68604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E7BC1-9BD4-780C-FC71-0859BC3E31C9}"/>
              </a:ext>
            </a:extLst>
          </p:cNvPr>
          <p:cNvSpPr>
            <a:spLocks noGrp="1"/>
          </p:cNvSpPr>
          <p:nvPr>
            <p:ph type="ctrTitle"/>
          </p:nvPr>
        </p:nvSpPr>
        <p:spPr>
          <a:xfrm>
            <a:off x="1524000" y="1274763"/>
            <a:ext cx="9144000" cy="2387600"/>
          </a:xfrm>
        </p:spPr>
        <p:txBody>
          <a:bodyPr anchor="b"/>
          <a:lstStyle>
            <a:lvl1pPr algn="ctr">
              <a:defRPr sz="6000"/>
            </a:lvl1pPr>
          </a:lstStyle>
          <a:p>
            <a:r>
              <a:rPr lang="en-GB"/>
              <a:t>Click to edit Master title style</a:t>
            </a:r>
            <a:endParaRPr lang="fi-FI"/>
          </a:p>
        </p:txBody>
      </p:sp>
      <p:sp>
        <p:nvSpPr>
          <p:cNvPr id="3" name="Subtitle 2">
            <a:extLst>
              <a:ext uri="{FF2B5EF4-FFF2-40B4-BE49-F238E27FC236}">
                <a16:creationId xmlns:a16="http://schemas.microsoft.com/office/drawing/2014/main" id="{7C03EA3C-F184-2915-5D63-C04E71961253}"/>
              </a:ext>
            </a:extLst>
          </p:cNvPr>
          <p:cNvSpPr>
            <a:spLocks noGrp="1"/>
          </p:cNvSpPr>
          <p:nvPr>
            <p:ph type="subTitle" idx="1"/>
          </p:nvPr>
        </p:nvSpPr>
        <p:spPr>
          <a:xfrm>
            <a:off x="1524000" y="5024438"/>
            <a:ext cx="9144000" cy="131540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Tree>
    <p:extLst>
      <p:ext uri="{BB962C8B-B14F-4D97-AF65-F5344CB8AC3E}">
        <p14:creationId xmlns:p14="http://schemas.microsoft.com/office/powerpoint/2010/main" val="1973105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B466-F5D0-D3B6-75DA-5285D23D3F29}"/>
              </a:ext>
            </a:extLst>
          </p:cNvPr>
          <p:cNvSpPr>
            <a:spLocks noGrp="1"/>
          </p:cNvSpPr>
          <p:nvPr>
            <p:ph type="title"/>
          </p:nvPr>
        </p:nvSpPr>
        <p:spPr>
          <a:xfrm>
            <a:off x="838200" y="608965"/>
            <a:ext cx="10515600" cy="1325563"/>
          </a:xfrm>
        </p:spPr>
        <p:txBody>
          <a:bodyPr/>
          <a:lstStyle/>
          <a:p>
            <a:r>
              <a:rPr lang="en-GB"/>
              <a:t>Click to edit Master title style</a:t>
            </a:r>
            <a:endParaRPr lang="fi-FI"/>
          </a:p>
        </p:txBody>
      </p:sp>
      <p:sp>
        <p:nvSpPr>
          <p:cNvPr id="3" name="Content Placeholder 2">
            <a:extLst>
              <a:ext uri="{FF2B5EF4-FFF2-40B4-BE49-F238E27FC236}">
                <a16:creationId xmlns:a16="http://schemas.microsoft.com/office/drawing/2014/main" id="{23750EF4-5E4B-BC7C-70A3-AE959F497CA4}"/>
              </a:ext>
            </a:extLst>
          </p:cNvPr>
          <p:cNvSpPr>
            <a:spLocks noGrp="1"/>
          </p:cNvSpPr>
          <p:nvPr>
            <p:ph idx="1"/>
          </p:nvPr>
        </p:nvSpPr>
        <p:spPr>
          <a:xfrm>
            <a:off x="838200" y="206946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295287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3EA790-1AD3-360F-6FAA-32E212495F6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8081D29-06C9-539E-AE35-E1D79ED708C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6DC9B6B-8868-8198-1AD0-F3E426537E8C}"/>
              </a:ext>
            </a:extLst>
          </p:cNvPr>
          <p:cNvSpPr>
            <a:spLocks noGrp="1"/>
          </p:cNvSpPr>
          <p:nvPr>
            <p:ph type="dt" sz="half" idx="10"/>
          </p:nvPr>
        </p:nvSpPr>
        <p:spPr/>
        <p:txBody>
          <a:bodyPr/>
          <a:lstStyle/>
          <a:p>
            <a:fld id="{4F8C6D1F-1AEE-4C2E-A3DC-024EB0BAC4C9}" type="datetimeFigureOut">
              <a:rPr lang="fi-FI" smtClean="0"/>
              <a:t>18.12.2024</a:t>
            </a:fld>
            <a:endParaRPr lang="fi-FI"/>
          </a:p>
        </p:txBody>
      </p:sp>
      <p:sp>
        <p:nvSpPr>
          <p:cNvPr id="5" name="Alatunnisteen paikkamerkki 4">
            <a:extLst>
              <a:ext uri="{FF2B5EF4-FFF2-40B4-BE49-F238E27FC236}">
                <a16:creationId xmlns:a16="http://schemas.microsoft.com/office/drawing/2014/main" id="{E9A59604-E9FC-9F73-0C65-29F5607B9B5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F9BAF1A-41E6-D250-D0E3-B9962D9FE023}"/>
              </a:ext>
            </a:extLst>
          </p:cNvPr>
          <p:cNvSpPr>
            <a:spLocks noGrp="1"/>
          </p:cNvSpPr>
          <p:nvPr>
            <p:ph type="sldNum" sz="quarter" idx="12"/>
          </p:nvPr>
        </p:nvSpPr>
        <p:spPr/>
        <p:txBody>
          <a:bodyPr/>
          <a:lstStyle/>
          <a:p>
            <a:fld id="{E2E40718-43BD-488E-A3AF-925DB8448541}" type="slidenum">
              <a:rPr lang="fi-FI" smtClean="0"/>
              <a:t>‹#›</a:t>
            </a:fld>
            <a:endParaRPr lang="fi-FI"/>
          </a:p>
        </p:txBody>
      </p:sp>
    </p:spTree>
    <p:extLst>
      <p:ext uri="{BB962C8B-B14F-4D97-AF65-F5344CB8AC3E}">
        <p14:creationId xmlns:p14="http://schemas.microsoft.com/office/powerpoint/2010/main" val="123349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195F7E-D332-6669-C0CD-909B8ED2CD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13B33A4-9EAF-9616-7BC4-B63A89AF5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80AEBB6-8A39-3973-5EC1-32E3374BEA07}"/>
              </a:ext>
            </a:extLst>
          </p:cNvPr>
          <p:cNvSpPr>
            <a:spLocks noGrp="1"/>
          </p:cNvSpPr>
          <p:nvPr>
            <p:ph type="dt" sz="half" idx="10"/>
          </p:nvPr>
        </p:nvSpPr>
        <p:spPr/>
        <p:txBody>
          <a:bodyPr/>
          <a:lstStyle/>
          <a:p>
            <a:fld id="{4F8C6D1F-1AEE-4C2E-A3DC-024EB0BAC4C9}" type="datetimeFigureOut">
              <a:rPr lang="fi-FI" smtClean="0"/>
              <a:t>18.12.2024</a:t>
            </a:fld>
            <a:endParaRPr lang="fi-FI"/>
          </a:p>
        </p:txBody>
      </p:sp>
      <p:sp>
        <p:nvSpPr>
          <p:cNvPr id="5" name="Alatunnisteen paikkamerkki 4">
            <a:extLst>
              <a:ext uri="{FF2B5EF4-FFF2-40B4-BE49-F238E27FC236}">
                <a16:creationId xmlns:a16="http://schemas.microsoft.com/office/drawing/2014/main" id="{BF93C220-86C5-1E05-2764-3C06650EA34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0594106-2C5C-FA23-5389-E3063FCE6051}"/>
              </a:ext>
            </a:extLst>
          </p:cNvPr>
          <p:cNvSpPr>
            <a:spLocks noGrp="1"/>
          </p:cNvSpPr>
          <p:nvPr>
            <p:ph type="sldNum" sz="quarter" idx="12"/>
          </p:nvPr>
        </p:nvSpPr>
        <p:spPr/>
        <p:txBody>
          <a:bodyPr/>
          <a:lstStyle/>
          <a:p>
            <a:fld id="{E2E40718-43BD-488E-A3AF-925DB8448541}" type="slidenum">
              <a:rPr lang="fi-FI" smtClean="0"/>
              <a:t>‹#›</a:t>
            </a:fld>
            <a:endParaRPr lang="fi-FI"/>
          </a:p>
        </p:txBody>
      </p:sp>
    </p:spTree>
    <p:extLst>
      <p:ext uri="{BB962C8B-B14F-4D97-AF65-F5344CB8AC3E}">
        <p14:creationId xmlns:p14="http://schemas.microsoft.com/office/powerpoint/2010/main" val="407332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7AC1C-E987-A0B2-CD93-54928A4D439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064133B-E50C-F116-D0B8-E0807CAA2096}"/>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62959DB7-52C0-C867-E152-64C5092C87B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62982CD-69C9-4EB3-DDCC-89A34122E217}"/>
              </a:ext>
            </a:extLst>
          </p:cNvPr>
          <p:cNvSpPr>
            <a:spLocks noGrp="1"/>
          </p:cNvSpPr>
          <p:nvPr>
            <p:ph type="dt" sz="half" idx="10"/>
          </p:nvPr>
        </p:nvSpPr>
        <p:spPr/>
        <p:txBody>
          <a:bodyPr/>
          <a:lstStyle/>
          <a:p>
            <a:fld id="{4F8C6D1F-1AEE-4C2E-A3DC-024EB0BAC4C9}" type="datetimeFigureOut">
              <a:rPr lang="fi-FI" smtClean="0"/>
              <a:t>18.12.2024</a:t>
            </a:fld>
            <a:endParaRPr lang="fi-FI"/>
          </a:p>
        </p:txBody>
      </p:sp>
      <p:sp>
        <p:nvSpPr>
          <p:cNvPr id="6" name="Alatunnisteen paikkamerkki 5">
            <a:extLst>
              <a:ext uri="{FF2B5EF4-FFF2-40B4-BE49-F238E27FC236}">
                <a16:creationId xmlns:a16="http://schemas.microsoft.com/office/drawing/2014/main" id="{B452A0DB-5E70-3C31-7F1F-153976288D4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DDF8125-3341-C2C9-C9B3-DF5551FD65BA}"/>
              </a:ext>
            </a:extLst>
          </p:cNvPr>
          <p:cNvSpPr>
            <a:spLocks noGrp="1"/>
          </p:cNvSpPr>
          <p:nvPr>
            <p:ph type="sldNum" sz="quarter" idx="12"/>
          </p:nvPr>
        </p:nvSpPr>
        <p:spPr/>
        <p:txBody>
          <a:bodyPr/>
          <a:lstStyle/>
          <a:p>
            <a:fld id="{E2E40718-43BD-488E-A3AF-925DB8448541}" type="slidenum">
              <a:rPr lang="fi-FI" smtClean="0"/>
              <a:t>‹#›</a:t>
            </a:fld>
            <a:endParaRPr lang="fi-FI"/>
          </a:p>
        </p:txBody>
      </p:sp>
    </p:spTree>
    <p:extLst>
      <p:ext uri="{BB962C8B-B14F-4D97-AF65-F5344CB8AC3E}">
        <p14:creationId xmlns:p14="http://schemas.microsoft.com/office/powerpoint/2010/main" val="356001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66B417-DF79-E56E-DE7A-A367339C0CF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B4E440E-812A-C5D6-4144-B5B1CD57D9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902286B-492D-9426-94AF-84DE3129EB1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A4F65A4-9D05-C861-39E8-4EFDA8A1D8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367FED4-2E10-4A7C-2EC3-2E825511DC1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1199FBB-29CF-CC59-9D4F-C04A0F957FF9}"/>
              </a:ext>
            </a:extLst>
          </p:cNvPr>
          <p:cNvSpPr>
            <a:spLocks noGrp="1"/>
          </p:cNvSpPr>
          <p:nvPr>
            <p:ph type="dt" sz="half" idx="10"/>
          </p:nvPr>
        </p:nvSpPr>
        <p:spPr/>
        <p:txBody>
          <a:bodyPr/>
          <a:lstStyle/>
          <a:p>
            <a:fld id="{4F8C6D1F-1AEE-4C2E-A3DC-024EB0BAC4C9}" type="datetimeFigureOut">
              <a:rPr lang="fi-FI" smtClean="0"/>
              <a:t>18.12.2024</a:t>
            </a:fld>
            <a:endParaRPr lang="fi-FI"/>
          </a:p>
        </p:txBody>
      </p:sp>
      <p:sp>
        <p:nvSpPr>
          <p:cNvPr id="8" name="Alatunnisteen paikkamerkki 7">
            <a:extLst>
              <a:ext uri="{FF2B5EF4-FFF2-40B4-BE49-F238E27FC236}">
                <a16:creationId xmlns:a16="http://schemas.microsoft.com/office/drawing/2014/main" id="{15AB8F13-025E-2595-A2D9-4667F6AE383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D6625A67-2AA0-AB00-4466-01363C0A216E}"/>
              </a:ext>
            </a:extLst>
          </p:cNvPr>
          <p:cNvSpPr>
            <a:spLocks noGrp="1"/>
          </p:cNvSpPr>
          <p:nvPr>
            <p:ph type="sldNum" sz="quarter" idx="12"/>
          </p:nvPr>
        </p:nvSpPr>
        <p:spPr/>
        <p:txBody>
          <a:bodyPr/>
          <a:lstStyle/>
          <a:p>
            <a:fld id="{E2E40718-43BD-488E-A3AF-925DB8448541}" type="slidenum">
              <a:rPr lang="fi-FI" smtClean="0"/>
              <a:t>‹#›</a:t>
            </a:fld>
            <a:endParaRPr lang="fi-FI"/>
          </a:p>
        </p:txBody>
      </p:sp>
    </p:spTree>
    <p:extLst>
      <p:ext uri="{BB962C8B-B14F-4D97-AF65-F5344CB8AC3E}">
        <p14:creationId xmlns:p14="http://schemas.microsoft.com/office/powerpoint/2010/main" val="65812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B16570-FF1F-CFE1-EA7A-35B342850B36}"/>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9889449-7E18-FC15-32C2-8501908E8F0F}"/>
              </a:ext>
            </a:extLst>
          </p:cNvPr>
          <p:cNvSpPr>
            <a:spLocks noGrp="1"/>
          </p:cNvSpPr>
          <p:nvPr>
            <p:ph type="dt" sz="half" idx="10"/>
          </p:nvPr>
        </p:nvSpPr>
        <p:spPr/>
        <p:txBody>
          <a:bodyPr/>
          <a:lstStyle/>
          <a:p>
            <a:fld id="{4F8C6D1F-1AEE-4C2E-A3DC-024EB0BAC4C9}" type="datetimeFigureOut">
              <a:rPr lang="fi-FI" smtClean="0"/>
              <a:t>18.12.2024</a:t>
            </a:fld>
            <a:endParaRPr lang="fi-FI"/>
          </a:p>
        </p:txBody>
      </p:sp>
      <p:sp>
        <p:nvSpPr>
          <p:cNvPr id="4" name="Alatunnisteen paikkamerkki 3">
            <a:extLst>
              <a:ext uri="{FF2B5EF4-FFF2-40B4-BE49-F238E27FC236}">
                <a16:creationId xmlns:a16="http://schemas.microsoft.com/office/drawing/2014/main" id="{35BD1431-ED76-82ED-4ADB-EBDC84C14F49}"/>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89A7914-3116-4FD5-2CA1-53430BFC1943}"/>
              </a:ext>
            </a:extLst>
          </p:cNvPr>
          <p:cNvSpPr>
            <a:spLocks noGrp="1"/>
          </p:cNvSpPr>
          <p:nvPr>
            <p:ph type="sldNum" sz="quarter" idx="12"/>
          </p:nvPr>
        </p:nvSpPr>
        <p:spPr/>
        <p:txBody>
          <a:bodyPr/>
          <a:lstStyle/>
          <a:p>
            <a:fld id="{E2E40718-43BD-488E-A3AF-925DB8448541}" type="slidenum">
              <a:rPr lang="fi-FI" smtClean="0"/>
              <a:t>‹#›</a:t>
            </a:fld>
            <a:endParaRPr lang="fi-FI"/>
          </a:p>
        </p:txBody>
      </p:sp>
    </p:spTree>
    <p:extLst>
      <p:ext uri="{BB962C8B-B14F-4D97-AF65-F5344CB8AC3E}">
        <p14:creationId xmlns:p14="http://schemas.microsoft.com/office/powerpoint/2010/main" val="267266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7CEB8CF-64EE-AEDA-5606-32FF1B375B44}"/>
              </a:ext>
            </a:extLst>
          </p:cNvPr>
          <p:cNvSpPr>
            <a:spLocks noGrp="1"/>
          </p:cNvSpPr>
          <p:nvPr>
            <p:ph type="dt" sz="half" idx="10"/>
          </p:nvPr>
        </p:nvSpPr>
        <p:spPr/>
        <p:txBody>
          <a:bodyPr/>
          <a:lstStyle/>
          <a:p>
            <a:fld id="{4F8C6D1F-1AEE-4C2E-A3DC-024EB0BAC4C9}" type="datetimeFigureOut">
              <a:rPr lang="fi-FI" smtClean="0"/>
              <a:t>18.12.2024</a:t>
            </a:fld>
            <a:endParaRPr lang="fi-FI"/>
          </a:p>
        </p:txBody>
      </p:sp>
      <p:sp>
        <p:nvSpPr>
          <p:cNvPr id="3" name="Alatunnisteen paikkamerkki 2">
            <a:extLst>
              <a:ext uri="{FF2B5EF4-FFF2-40B4-BE49-F238E27FC236}">
                <a16:creationId xmlns:a16="http://schemas.microsoft.com/office/drawing/2014/main" id="{CBA5597A-4135-38EC-9189-93D03AB05492}"/>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A109CE9C-FEF6-7283-8513-3C397769EDA3}"/>
              </a:ext>
            </a:extLst>
          </p:cNvPr>
          <p:cNvSpPr>
            <a:spLocks noGrp="1"/>
          </p:cNvSpPr>
          <p:nvPr>
            <p:ph type="sldNum" sz="quarter" idx="12"/>
          </p:nvPr>
        </p:nvSpPr>
        <p:spPr/>
        <p:txBody>
          <a:bodyPr/>
          <a:lstStyle/>
          <a:p>
            <a:fld id="{E2E40718-43BD-488E-A3AF-925DB8448541}" type="slidenum">
              <a:rPr lang="fi-FI" smtClean="0"/>
              <a:t>‹#›</a:t>
            </a:fld>
            <a:endParaRPr lang="fi-FI"/>
          </a:p>
        </p:txBody>
      </p:sp>
    </p:spTree>
    <p:extLst>
      <p:ext uri="{BB962C8B-B14F-4D97-AF65-F5344CB8AC3E}">
        <p14:creationId xmlns:p14="http://schemas.microsoft.com/office/powerpoint/2010/main" val="279841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E0A184-3823-18B0-365D-9EA87CFA483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ACB397B-0CA3-A7E6-4DB0-DA16B786E2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40E3A89-71A4-6285-7F05-1245191D4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5D2A5FD-DEA4-6578-5639-5F175C4E2A64}"/>
              </a:ext>
            </a:extLst>
          </p:cNvPr>
          <p:cNvSpPr>
            <a:spLocks noGrp="1"/>
          </p:cNvSpPr>
          <p:nvPr>
            <p:ph type="dt" sz="half" idx="10"/>
          </p:nvPr>
        </p:nvSpPr>
        <p:spPr/>
        <p:txBody>
          <a:bodyPr/>
          <a:lstStyle/>
          <a:p>
            <a:fld id="{4F8C6D1F-1AEE-4C2E-A3DC-024EB0BAC4C9}" type="datetimeFigureOut">
              <a:rPr lang="fi-FI" smtClean="0"/>
              <a:t>18.12.2024</a:t>
            </a:fld>
            <a:endParaRPr lang="fi-FI"/>
          </a:p>
        </p:txBody>
      </p:sp>
      <p:sp>
        <p:nvSpPr>
          <p:cNvPr id="6" name="Alatunnisteen paikkamerkki 5">
            <a:extLst>
              <a:ext uri="{FF2B5EF4-FFF2-40B4-BE49-F238E27FC236}">
                <a16:creationId xmlns:a16="http://schemas.microsoft.com/office/drawing/2014/main" id="{4EFFFE95-7B80-0084-0101-BD5F003BB6A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1204EEA-C00D-DFE4-23E5-C81928DC7ABD}"/>
              </a:ext>
            </a:extLst>
          </p:cNvPr>
          <p:cNvSpPr>
            <a:spLocks noGrp="1"/>
          </p:cNvSpPr>
          <p:nvPr>
            <p:ph type="sldNum" sz="quarter" idx="12"/>
          </p:nvPr>
        </p:nvSpPr>
        <p:spPr/>
        <p:txBody>
          <a:bodyPr/>
          <a:lstStyle/>
          <a:p>
            <a:fld id="{E2E40718-43BD-488E-A3AF-925DB8448541}" type="slidenum">
              <a:rPr lang="fi-FI" smtClean="0"/>
              <a:t>‹#›</a:t>
            </a:fld>
            <a:endParaRPr lang="fi-FI"/>
          </a:p>
        </p:txBody>
      </p:sp>
    </p:spTree>
    <p:extLst>
      <p:ext uri="{BB962C8B-B14F-4D97-AF65-F5344CB8AC3E}">
        <p14:creationId xmlns:p14="http://schemas.microsoft.com/office/powerpoint/2010/main" val="307829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EDD839-B7CE-572E-E1F5-26B58F89A3E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90137ED9-ECBB-46CC-2D8B-791BD12AC8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83E57CE-E735-E58A-B709-46D2BB122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62B671C-87E5-6BB3-3BC2-ADAA3B35B34D}"/>
              </a:ext>
            </a:extLst>
          </p:cNvPr>
          <p:cNvSpPr>
            <a:spLocks noGrp="1"/>
          </p:cNvSpPr>
          <p:nvPr>
            <p:ph type="dt" sz="half" idx="10"/>
          </p:nvPr>
        </p:nvSpPr>
        <p:spPr/>
        <p:txBody>
          <a:bodyPr/>
          <a:lstStyle/>
          <a:p>
            <a:fld id="{4F8C6D1F-1AEE-4C2E-A3DC-024EB0BAC4C9}" type="datetimeFigureOut">
              <a:rPr lang="fi-FI" smtClean="0"/>
              <a:t>18.12.2024</a:t>
            </a:fld>
            <a:endParaRPr lang="fi-FI"/>
          </a:p>
        </p:txBody>
      </p:sp>
      <p:sp>
        <p:nvSpPr>
          <p:cNvPr id="6" name="Alatunnisteen paikkamerkki 5">
            <a:extLst>
              <a:ext uri="{FF2B5EF4-FFF2-40B4-BE49-F238E27FC236}">
                <a16:creationId xmlns:a16="http://schemas.microsoft.com/office/drawing/2014/main" id="{4147A03F-FB2B-F36C-FDEC-49AAC41F4E3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1A019E3-6F93-C917-1520-10F83180277B}"/>
              </a:ext>
            </a:extLst>
          </p:cNvPr>
          <p:cNvSpPr>
            <a:spLocks noGrp="1"/>
          </p:cNvSpPr>
          <p:nvPr>
            <p:ph type="sldNum" sz="quarter" idx="12"/>
          </p:nvPr>
        </p:nvSpPr>
        <p:spPr/>
        <p:txBody>
          <a:bodyPr/>
          <a:lstStyle/>
          <a:p>
            <a:fld id="{E2E40718-43BD-488E-A3AF-925DB8448541}" type="slidenum">
              <a:rPr lang="fi-FI" smtClean="0"/>
              <a:t>‹#›</a:t>
            </a:fld>
            <a:endParaRPr lang="fi-FI"/>
          </a:p>
        </p:txBody>
      </p:sp>
    </p:spTree>
    <p:extLst>
      <p:ext uri="{BB962C8B-B14F-4D97-AF65-F5344CB8AC3E}">
        <p14:creationId xmlns:p14="http://schemas.microsoft.com/office/powerpoint/2010/main" val="385769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2AA6EA3-0879-A992-5C15-7C5A194FD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D349FF6-18C4-2992-C599-4B6A909E88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B56C6E8-33D5-06EB-DD37-6C091ED7D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C6D1F-1AEE-4C2E-A3DC-024EB0BAC4C9}" type="datetimeFigureOut">
              <a:rPr lang="fi-FI" smtClean="0"/>
              <a:t>18.12.2024</a:t>
            </a:fld>
            <a:endParaRPr lang="fi-FI"/>
          </a:p>
        </p:txBody>
      </p:sp>
      <p:sp>
        <p:nvSpPr>
          <p:cNvPr id="5" name="Alatunnisteen paikkamerkki 4">
            <a:extLst>
              <a:ext uri="{FF2B5EF4-FFF2-40B4-BE49-F238E27FC236}">
                <a16:creationId xmlns:a16="http://schemas.microsoft.com/office/drawing/2014/main" id="{D4B44AC2-7242-B43C-505A-208B5EEEB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8A113E19-C391-EB27-AFE6-D1360C32CE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40718-43BD-488E-A3AF-925DB8448541}" type="slidenum">
              <a:rPr lang="fi-FI" smtClean="0"/>
              <a:t>‹#›</a:t>
            </a:fld>
            <a:endParaRPr lang="fi-FI"/>
          </a:p>
        </p:txBody>
      </p:sp>
    </p:spTree>
    <p:extLst>
      <p:ext uri="{BB962C8B-B14F-4D97-AF65-F5344CB8AC3E}">
        <p14:creationId xmlns:p14="http://schemas.microsoft.com/office/powerpoint/2010/main" val="822154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D82D8E35-505A-7AF9-D0FA-5C4770A035DE}"/>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F0C497C-BCB4-EFE1-A36D-C779B46E36E5}"/>
              </a:ext>
            </a:extLst>
          </p:cNvPr>
          <p:cNvSpPr>
            <a:spLocks noGrp="1"/>
          </p:cNvSpPr>
          <p:nvPr>
            <p:ph type="title"/>
          </p:nvPr>
        </p:nvSpPr>
        <p:spPr>
          <a:xfrm>
            <a:off x="838200" y="487045"/>
            <a:ext cx="10515600" cy="1325563"/>
          </a:xfrm>
          <a:prstGeom prst="rect">
            <a:avLst/>
          </a:prstGeom>
        </p:spPr>
        <p:txBody>
          <a:bodyPr vert="horz" lIns="91440" tIns="45720" rIns="91440" bIns="45720" rtlCol="0" anchor="ctr">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CD2F6F43-B74E-8222-BB5F-E00F2F94CABC}"/>
              </a:ext>
            </a:extLst>
          </p:cNvPr>
          <p:cNvSpPr>
            <a:spLocks noGrp="1"/>
          </p:cNvSpPr>
          <p:nvPr>
            <p:ph type="body" idx="1"/>
          </p:nvPr>
        </p:nvSpPr>
        <p:spPr>
          <a:xfrm>
            <a:off x="838200" y="194754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56932747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3600" b="1" kern="1200">
          <a:solidFill>
            <a:srgbClr val="004AAD"/>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4AA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04AA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04AA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4AA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4A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vaate, jalkineet, henkilö&#10;&#10;Kuvaus luotu automaattisesti">
            <a:extLst>
              <a:ext uri="{FF2B5EF4-FFF2-40B4-BE49-F238E27FC236}">
                <a16:creationId xmlns:a16="http://schemas.microsoft.com/office/drawing/2014/main" id="{8E685240-C10C-5300-2BD5-40FC0C076B79}"/>
              </a:ext>
            </a:extLst>
          </p:cNvPr>
          <p:cNvPicPr>
            <a:picLocks noChangeAspect="1"/>
          </p:cNvPicPr>
          <p:nvPr/>
        </p:nvPicPr>
        <p:blipFill>
          <a:blip r:embed="rId2"/>
          <a:srcRect r="-35" b="6577"/>
          <a:stretch/>
        </p:blipFill>
        <p:spPr>
          <a:xfrm>
            <a:off x="0" y="1708"/>
            <a:ext cx="12209236" cy="6867229"/>
          </a:xfrm>
          <a:prstGeom prst="rect">
            <a:avLst/>
          </a:prstGeom>
        </p:spPr>
      </p:pic>
    </p:spTree>
    <p:extLst>
      <p:ext uri="{BB962C8B-B14F-4D97-AF65-F5344CB8AC3E}">
        <p14:creationId xmlns:p14="http://schemas.microsoft.com/office/powerpoint/2010/main" val="394223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722E6-4D29-78EC-CEEC-E799FE57470B}"/>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1A082B8-8627-0829-EC45-3546E1BC6CE8}"/>
              </a:ext>
            </a:extLst>
          </p:cNvPr>
          <p:cNvSpPr>
            <a:spLocks noGrp="1"/>
          </p:cNvSpPr>
          <p:nvPr>
            <p:ph idx="1"/>
          </p:nvPr>
        </p:nvSpPr>
        <p:spPr>
          <a:xfrm>
            <a:off x="698500" y="1208234"/>
            <a:ext cx="10515600" cy="4441532"/>
          </a:xfrm>
        </p:spPr>
        <p:txBody>
          <a:bodyPr>
            <a:normAutofit/>
          </a:bodyPr>
          <a:lstStyle/>
          <a:p>
            <a:r>
              <a:rPr lang="fi-FI" err="1">
                <a:effectLst/>
                <a:ea typeface="Aptos" panose="020B0004020202020204" pitchFamily="34" charset="0"/>
                <a:cs typeface="Arial" panose="020B0604020202020204" pitchFamily="34" charset="0"/>
              </a:rPr>
              <a:t>Arhangain</a:t>
            </a:r>
            <a:r>
              <a:rPr lang="fi-FI">
                <a:effectLst/>
                <a:ea typeface="Aptos" panose="020B0004020202020204" pitchFamily="34" charset="0"/>
                <a:cs typeface="Arial" panose="020B0604020202020204" pitchFamily="34" charset="0"/>
              </a:rPr>
              <a:t> aktiivinen kansalaisuus hankkeen vammais- ja naisjärjestöt vahvistuivat, ja niiden yhteisöt toimivat roolimalleina. Yhteisöjen jäsenillä on nyt entistä paremmat mahdollisuudet osallistua ja vaikuttaa yhteiskunnassa. </a:t>
            </a:r>
          </a:p>
          <a:p>
            <a:endParaRPr lang="fi-FI">
              <a:ea typeface="Aptos" panose="020B0004020202020204" pitchFamily="34" charset="0"/>
              <a:cs typeface="Arial" panose="020B0604020202020204" pitchFamily="34" charset="0"/>
            </a:endParaRPr>
          </a:p>
          <a:p>
            <a:r>
              <a:rPr lang="fi-FI">
                <a:effectLst/>
                <a:ea typeface="Aptos" panose="020B0004020202020204" pitchFamily="34" charset="0"/>
                <a:cs typeface="Arial" panose="020B0604020202020204" pitchFamily="34" charset="0"/>
              </a:rPr>
              <a:t>B. </a:t>
            </a:r>
            <a:r>
              <a:rPr lang="fi-FI" err="1">
                <a:effectLst/>
                <a:ea typeface="Aptos" panose="020B0004020202020204" pitchFamily="34" charset="0"/>
                <a:cs typeface="Arial" panose="020B0604020202020204" pitchFamily="34" charset="0"/>
              </a:rPr>
              <a:t>Jijjalam</a:t>
            </a:r>
            <a:r>
              <a:rPr lang="fi-FI">
                <a:effectLst/>
                <a:ea typeface="Aptos" panose="020B0004020202020204" pitchFamily="34" charset="0"/>
                <a:cs typeface="Arial" panose="020B0604020202020204" pitchFamily="34" charset="0"/>
              </a:rPr>
              <a:t>, yhteisökehitysryhmän jäsen:</a:t>
            </a:r>
          </a:p>
          <a:p>
            <a:r>
              <a:rPr lang="fi-FI" b="1">
                <a:effectLst/>
                <a:ea typeface="Aptos" panose="020B0004020202020204" pitchFamily="34" charset="0"/>
                <a:cs typeface="Arial" panose="020B0604020202020204" pitchFamily="34" charset="0"/>
              </a:rPr>
              <a:t>”Sinun itsesi pitää osallistua ratkaisemaan itsellesi tärkeitä asioita”. </a:t>
            </a:r>
            <a:endParaRPr lang="fi-FI" b="1" i="1"/>
          </a:p>
        </p:txBody>
      </p:sp>
    </p:spTree>
    <p:extLst>
      <p:ext uri="{BB962C8B-B14F-4D97-AF65-F5344CB8AC3E}">
        <p14:creationId xmlns:p14="http://schemas.microsoft.com/office/powerpoint/2010/main" val="552990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613696-0BD5-D43D-3FCB-5606A24D7879}"/>
              </a:ext>
            </a:extLst>
          </p:cNvPr>
          <p:cNvSpPr>
            <a:spLocks noGrp="1"/>
          </p:cNvSpPr>
          <p:nvPr>
            <p:ph type="title"/>
          </p:nvPr>
        </p:nvSpPr>
        <p:spPr/>
        <p:txBody>
          <a:bodyPr>
            <a:normAutofit/>
          </a:bodyPr>
          <a:lstStyle/>
          <a:p>
            <a:r>
              <a:rPr lang="fi-FI"/>
              <a:t>Kuurojen ja kuulovammaisten ihmisten viittomakielen aseman vahvistaminen</a:t>
            </a:r>
          </a:p>
        </p:txBody>
      </p:sp>
      <p:sp>
        <p:nvSpPr>
          <p:cNvPr id="3" name="Sisällön paikkamerkki 2">
            <a:extLst>
              <a:ext uri="{FF2B5EF4-FFF2-40B4-BE49-F238E27FC236}">
                <a16:creationId xmlns:a16="http://schemas.microsoft.com/office/drawing/2014/main" id="{472E8C31-542C-AD57-FF65-E85D632B8DAC}"/>
              </a:ext>
            </a:extLst>
          </p:cNvPr>
          <p:cNvSpPr>
            <a:spLocks noGrp="1"/>
          </p:cNvSpPr>
          <p:nvPr>
            <p:ph idx="1"/>
          </p:nvPr>
        </p:nvSpPr>
        <p:spPr>
          <a:xfrm>
            <a:off x="7538802" y="2114410"/>
            <a:ext cx="4348397" cy="4179570"/>
          </a:xfrm>
        </p:spPr>
        <p:txBody>
          <a:bodyPr>
            <a:normAutofit lnSpcReduction="10000"/>
          </a:bodyPr>
          <a:lstStyle/>
          <a:p>
            <a:pPr marL="457200" indent="-457200">
              <a:buFont typeface="Arial" panose="020B0604020202020204" pitchFamily="34" charset="0"/>
              <a:buChar char="•"/>
            </a:pPr>
            <a:r>
              <a:rPr lang="fi-FI"/>
              <a:t>Mongolia </a:t>
            </a:r>
          </a:p>
          <a:p>
            <a:pPr marL="457200" indent="-457200">
              <a:buFont typeface="Arial" panose="020B0604020202020204" pitchFamily="34" charset="0"/>
              <a:buChar char="•"/>
            </a:pPr>
            <a:r>
              <a:rPr lang="fi-FI"/>
              <a:t>2025-2028</a:t>
            </a:r>
          </a:p>
          <a:p>
            <a:pPr marL="457200" indent="-457200">
              <a:buFont typeface="Arial" panose="020B0604020202020204" pitchFamily="34" charset="0"/>
              <a:buChar char="•"/>
            </a:pPr>
            <a:r>
              <a:rPr lang="fi-FI"/>
              <a:t>Jotta kuuroilla ja kuulovammaisilla ihmisillä olisivat yhtäläiset ja täysipainoiset mahdollisuudet osallistua yhteiskuntaan ja sosiaaliseen kanssakäymiseen</a:t>
            </a:r>
          </a:p>
        </p:txBody>
      </p:sp>
      <p:pic>
        <p:nvPicPr>
          <p:cNvPr id="2050" name="Picture 2" descr="deaf-105_Jussi_Valkeajoki">
            <a:extLst>
              <a:ext uri="{FF2B5EF4-FFF2-40B4-BE49-F238E27FC236}">
                <a16:creationId xmlns:a16="http://schemas.microsoft.com/office/drawing/2014/main" id="{6F7BC43C-CC47-D617-CBEF-420082ED143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0" y="2318783"/>
            <a:ext cx="5655362" cy="377082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Tekstiruutu 5">
            <a:extLst>
              <a:ext uri="{FF2B5EF4-FFF2-40B4-BE49-F238E27FC236}">
                <a16:creationId xmlns:a16="http://schemas.microsoft.com/office/drawing/2014/main" id="{3571586F-2ADE-E97A-836C-AB6752AAE39C}"/>
              </a:ext>
            </a:extLst>
          </p:cNvPr>
          <p:cNvSpPr txBox="1"/>
          <p:nvPr/>
        </p:nvSpPr>
        <p:spPr>
          <a:xfrm>
            <a:off x="4425846" y="6027688"/>
            <a:ext cx="2247598" cy="369332"/>
          </a:xfrm>
          <a:prstGeom prst="rect">
            <a:avLst/>
          </a:prstGeom>
          <a:noFill/>
        </p:spPr>
        <p:txBody>
          <a:bodyPr wrap="square">
            <a:spAutoFit/>
          </a:bodyPr>
          <a:lstStyle/>
          <a:p>
            <a:r>
              <a:rPr lang="fi-FI"/>
              <a:t>Kuva: Jussi Valkeajoki</a:t>
            </a:r>
          </a:p>
        </p:txBody>
      </p:sp>
    </p:spTree>
    <p:extLst>
      <p:ext uri="{BB962C8B-B14F-4D97-AF65-F5344CB8AC3E}">
        <p14:creationId xmlns:p14="http://schemas.microsoft.com/office/powerpoint/2010/main" val="4933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59C4DF-E9CE-715D-9B94-7DABBC4BE24F}"/>
              </a:ext>
            </a:extLst>
          </p:cNvPr>
          <p:cNvSpPr>
            <a:spLocks noGrp="1"/>
          </p:cNvSpPr>
          <p:nvPr>
            <p:ph type="title"/>
          </p:nvPr>
        </p:nvSpPr>
        <p:spPr/>
        <p:txBody>
          <a:bodyPr/>
          <a:lstStyle/>
          <a:p>
            <a:r>
              <a:rPr lang="fi-FI"/>
              <a:t>Yhdenvertainen kansalaisuus vammaisjärjestöjä vahvistamalla</a:t>
            </a:r>
          </a:p>
        </p:txBody>
      </p:sp>
      <p:sp>
        <p:nvSpPr>
          <p:cNvPr id="3" name="Sisällön paikkamerkki 2">
            <a:extLst>
              <a:ext uri="{FF2B5EF4-FFF2-40B4-BE49-F238E27FC236}">
                <a16:creationId xmlns:a16="http://schemas.microsoft.com/office/drawing/2014/main" id="{6322C969-E98C-85FC-162D-9214B933F706}"/>
              </a:ext>
            </a:extLst>
          </p:cNvPr>
          <p:cNvSpPr>
            <a:spLocks noGrp="1"/>
          </p:cNvSpPr>
          <p:nvPr>
            <p:ph idx="1"/>
          </p:nvPr>
        </p:nvSpPr>
        <p:spPr>
          <a:xfrm>
            <a:off x="838200" y="2069465"/>
            <a:ext cx="5257800" cy="4179570"/>
          </a:xfrm>
        </p:spPr>
        <p:txBody>
          <a:bodyPr/>
          <a:lstStyle/>
          <a:p>
            <a:pPr marL="457200" indent="-457200">
              <a:buFont typeface="Arial" panose="020B0604020202020204" pitchFamily="34" charset="0"/>
              <a:buChar char="•"/>
            </a:pPr>
            <a:r>
              <a:rPr lang="fi-FI"/>
              <a:t>Mongolia</a:t>
            </a:r>
          </a:p>
          <a:p>
            <a:pPr marL="457200" indent="-457200">
              <a:buFont typeface="Arial" panose="020B0604020202020204" pitchFamily="34" charset="0"/>
              <a:buChar char="•"/>
            </a:pPr>
            <a:r>
              <a:rPr lang="fi-FI"/>
              <a:t>2023–2026</a:t>
            </a:r>
          </a:p>
          <a:p>
            <a:pPr marL="457200" indent="-457200">
              <a:buFont typeface="Arial" panose="020B0604020202020204" pitchFamily="34" charset="0"/>
              <a:buChar char="•"/>
            </a:pPr>
            <a:r>
              <a:rPr lang="fi-FI"/>
              <a:t>Jotta Mongolian vammaiset ihmiset saisivat aidosti äänensä kuuluviin sekä keinoja ja mahdollisuuksia merkityksellisen elämän elämiseen</a:t>
            </a:r>
          </a:p>
        </p:txBody>
      </p:sp>
      <p:pic>
        <p:nvPicPr>
          <p:cNvPr id="3074" name="Picture 2" descr="U-34_Jussi_Valkeajoki">
            <a:extLst>
              <a:ext uri="{FF2B5EF4-FFF2-40B4-BE49-F238E27FC236}">
                <a16:creationId xmlns:a16="http://schemas.microsoft.com/office/drawing/2014/main" id="{110DC316-776C-F2CB-E792-CD87F9E459B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70652" y="1856096"/>
            <a:ext cx="5691916" cy="379519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D5DF36E9-C7AA-BA00-143E-98C723FAD2AB}"/>
              </a:ext>
            </a:extLst>
          </p:cNvPr>
          <p:cNvSpPr txBox="1"/>
          <p:nvPr/>
        </p:nvSpPr>
        <p:spPr>
          <a:xfrm>
            <a:off x="9698635" y="5580831"/>
            <a:ext cx="2293495" cy="369332"/>
          </a:xfrm>
          <a:prstGeom prst="rect">
            <a:avLst/>
          </a:prstGeom>
          <a:noFill/>
        </p:spPr>
        <p:txBody>
          <a:bodyPr wrap="square" rtlCol="0">
            <a:spAutoFit/>
          </a:bodyPr>
          <a:lstStyle/>
          <a:p>
            <a:r>
              <a:rPr lang="fi-FI"/>
              <a:t>Kuva: Jussi Valkeajoki</a:t>
            </a:r>
          </a:p>
        </p:txBody>
      </p:sp>
    </p:spTree>
    <p:extLst>
      <p:ext uri="{BB962C8B-B14F-4D97-AF65-F5344CB8AC3E}">
        <p14:creationId xmlns:p14="http://schemas.microsoft.com/office/powerpoint/2010/main" val="269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3CEE-B8D1-9B36-6A92-FE8C0754985D}"/>
              </a:ext>
            </a:extLst>
          </p:cNvPr>
          <p:cNvSpPr>
            <a:spLocks noGrp="1"/>
          </p:cNvSpPr>
          <p:nvPr>
            <p:ph type="title"/>
          </p:nvPr>
        </p:nvSpPr>
        <p:spPr/>
        <p:txBody>
          <a:bodyPr>
            <a:normAutofit/>
          </a:bodyPr>
          <a:lstStyle/>
          <a:p>
            <a:r>
              <a:rPr lang="fi-FI"/>
              <a:t>Tule mukaan kasvattamaan hyvää</a:t>
            </a:r>
          </a:p>
        </p:txBody>
      </p:sp>
      <p:sp>
        <p:nvSpPr>
          <p:cNvPr id="5" name="Sisällön paikkamerkki 4">
            <a:extLst>
              <a:ext uri="{FF2B5EF4-FFF2-40B4-BE49-F238E27FC236}">
                <a16:creationId xmlns:a16="http://schemas.microsoft.com/office/drawing/2014/main" id="{1509E838-B756-6C5C-25B8-6C89747D9D1D}"/>
              </a:ext>
            </a:extLst>
          </p:cNvPr>
          <p:cNvSpPr>
            <a:spLocks noGrp="1"/>
          </p:cNvSpPr>
          <p:nvPr>
            <p:ph idx="1"/>
          </p:nvPr>
        </p:nvSpPr>
        <p:spPr>
          <a:xfrm>
            <a:off x="923252" y="1934528"/>
            <a:ext cx="2495550" cy="3397885"/>
          </a:xfrm>
        </p:spPr>
        <p:txBody>
          <a:bodyPr/>
          <a:lstStyle/>
          <a:p>
            <a:r>
              <a:rPr lang="fi-FI"/>
              <a:t>Lähettäjänä</a:t>
            </a:r>
          </a:p>
          <a:p>
            <a:endParaRPr lang="fi-FI"/>
          </a:p>
          <a:p>
            <a:r>
              <a:rPr lang="fi-FI"/>
              <a:t>Vapaaehtoisena</a:t>
            </a:r>
          </a:p>
          <a:p>
            <a:endParaRPr lang="fi-FI"/>
          </a:p>
          <a:p>
            <a:r>
              <a:rPr lang="fi-FI"/>
              <a:t>Uutiskirjeen lukijana </a:t>
            </a:r>
          </a:p>
          <a:p>
            <a:endParaRPr lang="fi-FI"/>
          </a:p>
        </p:txBody>
      </p:sp>
      <p:pic>
        <p:nvPicPr>
          <p:cNvPr id="3" name="Kuva 2">
            <a:extLst>
              <a:ext uri="{FF2B5EF4-FFF2-40B4-BE49-F238E27FC236}">
                <a16:creationId xmlns:a16="http://schemas.microsoft.com/office/drawing/2014/main" id="{CBAC15E3-5B7E-D76D-DECD-35A16189E98F}"/>
              </a:ext>
            </a:extLst>
          </p:cNvPr>
          <p:cNvPicPr>
            <a:picLocks noChangeAspect="1"/>
          </p:cNvPicPr>
          <p:nvPr/>
        </p:nvPicPr>
        <p:blipFill>
          <a:blip r:embed="rId3"/>
          <a:stretch>
            <a:fillRect/>
          </a:stretch>
        </p:blipFill>
        <p:spPr>
          <a:xfrm>
            <a:off x="5408854" y="1739265"/>
            <a:ext cx="5962121" cy="3976688"/>
          </a:xfrm>
          <a:prstGeom prst="rect">
            <a:avLst/>
          </a:prstGeom>
          <a:effectLst>
            <a:softEdge rad="127000"/>
          </a:effectLst>
        </p:spPr>
      </p:pic>
      <p:sp>
        <p:nvSpPr>
          <p:cNvPr id="7" name="Tekstiruutu 6">
            <a:extLst>
              <a:ext uri="{FF2B5EF4-FFF2-40B4-BE49-F238E27FC236}">
                <a16:creationId xmlns:a16="http://schemas.microsoft.com/office/drawing/2014/main" id="{DEF04BE7-0C7D-EA33-BF6C-B365652FC6B9}"/>
              </a:ext>
            </a:extLst>
          </p:cNvPr>
          <p:cNvSpPr txBox="1"/>
          <p:nvPr/>
        </p:nvSpPr>
        <p:spPr>
          <a:xfrm>
            <a:off x="5408854" y="5715953"/>
            <a:ext cx="2053653" cy="369332"/>
          </a:xfrm>
          <a:prstGeom prst="rect">
            <a:avLst/>
          </a:prstGeom>
          <a:noFill/>
        </p:spPr>
        <p:txBody>
          <a:bodyPr wrap="square" rtlCol="0">
            <a:spAutoFit/>
          </a:bodyPr>
          <a:lstStyle/>
          <a:p>
            <a:r>
              <a:rPr lang="fi-FI"/>
              <a:t>Kuva: www.imb.org</a:t>
            </a:r>
          </a:p>
        </p:txBody>
      </p:sp>
    </p:spTree>
    <p:extLst>
      <p:ext uri="{BB962C8B-B14F-4D97-AF65-F5344CB8AC3E}">
        <p14:creationId xmlns:p14="http://schemas.microsoft.com/office/powerpoint/2010/main" val="1678792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 vaate, jalkineet, henkilö&#10;&#10;Kuvaus luotu automaattisesti">
            <a:extLst>
              <a:ext uri="{FF2B5EF4-FFF2-40B4-BE49-F238E27FC236}">
                <a16:creationId xmlns:a16="http://schemas.microsoft.com/office/drawing/2014/main" id="{EA34E7E6-CEBF-1298-5F43-C5B9455A796D}"/>
              </a:ext>
            </a:extLst>
          </p:cNvPr>
          <p:cNvPicPr>
            <a:picLocks noChangeAspect="1"/>
          </p:cNvPicPr>
          <p:nvPr/>
        </p:nvPicPr>
        <p:blipFill>
          <a:blip r:embed="rId2"/>
          <a:srcRect r="-106" b="6247"/>
          <a:stretch/>
        </p:blipFill>
        <p:spPr>
          <a:xfrm>
            <a:off x="0" y="1708"/>
            <a:ext cx="12204935" cy="6867241"/>
          </a:xfrm>
          <a:prstGeom prst="rect">
            <a:avLst/>
          </a:prstGeom>
        </p:spPr>
      </p:pic>
    </p:spTree>
    <p:extLst>
      <p:ext uri="{BB962C8B-B14F-4D97-AF65-F5344CB8AC3E}">
        <p14:creationId xmlns:p14="http://schemas.microsoft.com/office/powerpoint/2010/main" val="14875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344EEC6-A78C-3402-382B-15C9932DDF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464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A415-606A-C7F9-A829-2EBEB767529B}"/>
              </a:ext>
            </a:extLst>
          </p:cNvPr>
          <p:cNvSpPr>
            <a:spLocks noGrp="1"/>
          </p:cNvSpPr>
          <p:nvPr>
            <p:ph type="ctrTitle"/>
          </p:nvPr>
        </p:nvSpPr>
        <p:spPr>
          <a:xfrm>
            <a:off x="6627679" y="1197380"/>
            <a:ext cx="6400800" cy="2387600"/>
          </a:xfrm>
        </p:spPr>
        <p:txBody>
          <a:bodyPr/>
          <a:lstStyle/>
          <a:p>
            <a:r>
              <a:rPr lang="fi-FI" sz="6000"/>
              <a:t>JOTTA HYVÄ </a:t>
            </a:r>
            <a:br>
              <a:rPr lang="fi-FI" sz="6000"/>
            </a:br>
            <a:r>
              <a:rPr lang="fi-FI" sz="6000"/>
              <a:t>KASVAISI</a:t>
            </a:r>
            <a:endParaRPr lang="fi-FI"/>
          </a:p>
        </p:txBody>
      </p:sp>
      <p:pic>
        <p:nvPicPr>
          <p:cNvPr id="5" name="Picture 4" descr="Icon&#10;&#10;Description automatically generated with low confidence">
            <a:extLst>
              <a:ext uri="{FF2B5EF4-FFF2-40B4-BE49-F238E27FC236}">
                <a16:creationId xmlns:a16="http://schemas.microsoft.com/office/drawing/2014/main" id="{ABE5B150-0FB8-C8B1-B09C-F57C15CE43E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42452" y="4072310"/>
            <a:ext cx="1171254" cy="186262"/>
          </a:xfrm>
          <a:prstGeom prst="rect">
            <a:avLst/>
          </a:prstGeom>
        </p:spPr>
      </p:pic>
      <p:sp>
        <p:nvSpPr>
          <p:cNvPr id="4" name="Subtitle 2">
            <a:extLst>
              <a:ext uri="{FF2B5EF4-FFF2-40B4-BE49-F238E27FC236}">
                <a16:creationId xmlns:a16="http://schemas.microsoft.com/office/drawing/2014/main" id="{07DD71DF-33CC-E0DF-D0DC-B860A146AF24}"/>
              </a:ext>
            </a:extLst>
          </p:cNvPr>
          <p:cNvSpPr>
            <a:spLocks noGrp="1"/>
          </p:cNvSpPr>
          <p:nvPr>
            <p:ph type="subTitle" idx="1"/>
          </p:nvPr>
        </p:nvSpPr>
        <p:spPr>
          <a:xfrm>
            <a:off x="6718300" y="4670738"/>
            <a:ext cx="6400800" cy="1315402"/>
          </a:xfrm>
        </p:spPr>
        <p:txBody>
          <a:bodyPr/>
          <a:lstStyle/>
          <a:p>
            <a:r>
              <a:rPr lang="fi-FI"/>
              <a:t>Vammaisjärjestön vahvistaminen </a:t>
            </a:r>
            <a:br>
              <a:rPr lang="fi-FI"/>
            </a:br>
            <a:r>
              <a:rPr lang="fi-FI"/>
              <a:t>Mongoliassa</a:t>
            </a:r>
          </a:p>
        </p:txBody>
      </p:sp>
      <p:pic>
        <p:nvPicPr>
          <p:cNvPr id="3" name="Kuva 2">
            <a:extLst>
              <a:ext uri="{FF2B5EF4-FFF2-40B4-BE49-F238E27FC236}">
                <a16:creationId xmlns:a16="http://schemas.microsoft.com/office/drawing/2014/main" id="{D69E08F7-BAA8-3D43-A947-3697A717D4A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3625" y="1197380"/>
            <a:ext cx="6748688" cy="4500000"/>
          </a:xfrm>
          <a:prstGeom prst="rect">
            <a:avLst/>
          </a:prstGeom>
          <a:effectLst>
            <a:softEdge rad="127000"/>
          </a:effectLst>
        </p:spPr>
      </p:pic>
      <p:sp>
        <p:nvSpPr>
          <p:cNvPr id="6" name="Tekstiruutu 5">
            <a:extLst>
              <a:ext uri="{FF2B5EF4-FFF2-40B4-BE49-F238E27FC236}">
                <a16:creationId xmlns:a16="http://schemas.microsoft.com/office/drawing/2014/main" id="{087B9A97-CCAD-1ED4-721E-2A3F20193306}"/>
              </a:ext>
            </a:extLst>
          </p:cNvPr>
          <p:cNvSpPr txBox="1"/>
          <p:nvPr/>
        </p:nvSpPr>
        <p:spPr>
          <a:xfrm>
            <a:off x="483625" y="5616808"/>
            <a:ext cx="2523824" cy="369332"/>
          </a:xfrm>
          <a:prstGeom prst="rect">
            <a:avLst/>
          </a:prstGeom>
          <a:noFill/>
        </p:spPr>
        <p:txBody>
          <a:bodyPr wrap="square" rtlCol="0">
            <a:spAutoFit/>
          </a:bodyPr>
          <a:lstStyle/>
          <a:p>
            <a:r>
              <a:rPr lang="fi-FI"/>
              <a:t>Kuva: Jussi Valkeajoki</a:t>
            </a:r>
          </a:p>
        </p:txBody>
      </p:sp>
    </p:spTree>
    <p:extLst>
      <p:ext uri="{BB962C8B-B14F-4D97-AF65-F5344CB8AC3E}">
        <p14:creationId xmlns:p14="http://schemas.microsoft.com/office/powerpoint/2010/main" val="891407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3CEE-B8D1-9B36-6A92-FE8C0754985D}"/>
              </a:ext>
            </a:extLst>
          </p:cNvPr>
          <p:cNvSpPr>
            <a:spLocks noGrp="1"/>
          </p:cNvSpPr>
          <p:nvPr>
            <p:ph type="title"/>
          </p:nvPr>
        </p:nvSpPr>
        <p:spPr/>
        <p:txBody>
          <a:bodyPr/>
          <a:lstStyle/>
          <a:p>
            <a:r>
              <a:rPr lang="fi-FI"/>
              <a:t>Rakkauden välittäminen sanoin ja teoin </a:t>
            </a:r>
          </a:p>
        </p:txBody>
      </p:sp>
      <p:sp>
        <p:nvSpPr>
          <p:cNvPr id="5" name="Sisällön paikkamerkki 4">
            <a:extLst>
              <a:ext uri="{FF2B5EF4-FFF2-40B4-BE49-F238E27FC236}">
                <a16:creationId xmlns:a16="http://schemas.microsoft.com/office/drawing/2014/main" id="{1509E838-B756-6C5C-25B8-6C89747D9D1D}"/>
              </a:ext>
            </a:extLst>
          </p:cNvPr>
          <p:cNvSpPr>
            <a:spLocks noGrp="1"/>
          </p:cNvSpPr>
          <p:nvPr>
            <p:ph idx="1"/>
          </p:nvPr>
        </p:nvSpPr>
        <p:spPr>
          <a:xfrm>
            <a:off x="838200" y="1934528"/>
            <a:ext cx="4140201" cy="3504021"/>
          </a:xfrm>
        </p:spPr>
        <p:txBody>
          <a:bodyPr>
            <a:normAutofit/>
          </a:bodyPr>
          <a:lstStyle/>
          <a:p>
            <a:pPr marL="0" indent="0">
              <a:buNone/>
            </a:pPr>
            <a:r>
              <a:rPr lang="fi-FI" sz="2800" b="0" i="1">
                <a:effectLst/>
                <a:latin typeface="Calibri" panose="020F0502020204030204" pitchFamily="34" charset="0"/>
              </a:rPr>
              <a:t>Toisenlaista paastoa minä odotan: että […] murrat leipää nälkäiselle, avaat kotisi kodittomalle, vaatetat alastoman, kun hänet näet, etkä karttele apua tarvitsevaa veljeäsi. </a:t>
            </a:r>
          </a:p>
          <a:p>
            <a:pPr marL="0" indent="0">
              <a:buNone/>
            </a:pPr>
            <a:r>
              <a:rPr lang="fi-FI" sz="2800" b="0" i="0">
                <a:effectLst/>
                <a:latin typeface="Calibri" panose="020F0502020204030204" pitchFamily="34" charset="0"/>
              </a:rPr>
              <a:t>Jesaja 58: 6-7 </a:t>
            </a:r>
          </a:p>
          <a:p>
            <a:pPr marL="0" indent="0">
              <a:buNone/>
            </a:pPr>
            <a:endParaRPr lang="fi-FI" sz="2800"/>
          </a:p>
          <a:p>
            <a:endParaRPr lang="fi-FI"/>
          </a:p>
        </p:txBody>
      </p:sp>
      <p:sp>
        <p:nvSpPr>
          <p:cNvPr id="3" name="Tekstiruutu 2">
            <a:extLst>
              <a:ext uri="{FF2B5EF4-FFF2-40B4-BE49-F238E27FC236}">
                <a16:creationId xmlns:a16="http://schemas.microsoft.com/office/drawing/2014/main" id="{0E0B28B6-92F7-98EE-5944-1E1FDF127F3C}"/>
              </a:ext>
            </a:extLst>
          </p:cNvPr>
          <p:cNvSpPr txBox="1"/>
          <p:nvPr/>
        </p:nvSpPr>
        <p:spPr>
          <a:xfrm>
            <a:off x="5410662" y="5203552"/>
            <a:ext cx="2523824" cy="369332"/>
          </a:xfrm>
          <a:prstGeom prst="rect">
            <a:avLst/>
          </a:prstGeom>
          <a:noFill/>
        </p:spPr>
        <p:txBody>
          <a:bodyPr wrap="square" rtlCol="0">
            <a:spAutoFit/>
          </a:bodyPr>
          <a:lstStyle/>
          <a:p>
            <a:r>
              <a:rPr lang="fi-FI"/>
              <a:t>Kuva: Jussi Valkeajoki</a:t>
            </a:r>
          </a:p>
        </p:txBody>
      </p:sp>
      <p:pic>
        <p:nvPicPr>
          <p:cNvPr id="6" name="Kuva 5">
            <a:extLst>
              <a:ext uri="{FF2B5EF4-FFF2-40B4-BE49-F238E27FC236}">
                <a16:creationId xmlns:a16="http://schemas.microsoft.com/office/drawing/2014/main" id="{D4449CC0-2CB0-BB87-358D-337A7E7313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10662" y="2098676"/>
            <a:ext cx="6162863" cy="3132000"/>
          </a:xfrm>
          <a:prstGeom prst="rect">
            <a:avLst/>
          </a:prstGeom>
        </p:spPr>
      </p:pic>
    </p:spTree>
    <p:extLst>
      <p:ext uri="{BB962C8B-B14F-4D97-AF65-F5344CB8AC3E}">
        <p14:creationId xmlns:p14="http://schemas.microsoft.com/office/powerpoint/2010/main" val="114098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3CEE-B8D1-9B36-6A92-FE8C0754985D}"/>
              </a:ext>
            </a:extLst>
          </p:cNvPr>
          <p:cNvSpPr>
            <a:spLocks noGrp="1"/>
          </p:cNvSpPr>
          <p:nvPr>
            <p:ph type="title"/>
          </p:nvPr>
        </p:nvSpPr>
        <p:spPr>
          <a:xfrm>
            <a:off x="838200" y="519318"/>
            <a:ext cx="3815443" cy="1308417"/>
          </a:xfrm>
        </p:spPr>
        <p:txBody>
          <a:bodyPr/>
          <a:lstStyle/>
          <a:p>
            <a:r>
              <a:rPr lang="fi-FI"/>
              <a:t>Jotta hyvä kasvaisi</a:t>
            </a:r>
          </a:p>
        </p:txBody>
      </p:sp>
      <p:sp>
        <p:nvSpPr>
          <p:cNvPr id="3" name="Sisällön paikkamerkki 4">
            <a:extLst>
              <a:ext uri="{FF2B5EF4-FFF2-40B4-BE49-F238E27FC236}">
                <a16:creationId xmlns:a16="http://schemas.microsoft.com/office/drawing/2014/main" id="{4D682A00-9429-6F16-846C-2DCF98FC262E}"/>
              </a:ext>
            </a:extLst>
          </p:cNvPr>
          <p:cNvSpPr>
            <a:spLocks noGrp="1"/>
          </p:cNvSpPr>
          <p:nvPr>
            <p:ph idx="1"/>
          </p:nvPr>
        </p:nvSpPr>
        <p:spPr>
          <a:xfrm>
            <a:off x="838200" y="2547161"/>
            <a:ext cx="3626224" cy="2906582"/>
          </a:xfrm>
        </p:spPr>
        <p:txBody>
          <a:bodyPr>
            <a:normAutofit/>
          </a:bodyPr>
          <a:lstStyle/>
          <a:p>
            <a:pPr marL="0" indent="0">
              <a:buNone/>
            </a:pPr>
            <a:r>
              <a:rPr lang="fi-FI">
                <a:latin typeface="Calibri" panose="020F0502020204030204" pitchFamily="34" charset="0"/>
              </a:rPr>
              <a:t>J</a:t>
            </a:r>
            <a:r>
              <a:rPr lang="fi-FI" sz="2800" b="0" i="0">
                <a:effectLst/>
                <a:latin typeface="Calibri" panose="020F0502020204030204" pitchFamily="34" charset="0"/>
              </a:rPr>
              <a:t>okaisella tulee olla mahdollisuus ihmisarvoiseen ja merkitykselliseen elämään,</a:t>
            </a:r>
            <a:r>
              <a:rPr lang="fi-FI">
                <a:latin typeface="Calibri" panose="020F0502020204030204" pitchFamily="34" charset="0"/>
              </a:rPr>
              <a:t> jossa on tulevaisuuden toivo.</a:t>
            </a:r>
            <a:endParaRPr lang="fi-FI" sz="2800"/>
          </a:p>
          <a:p>
            <a:endParaRPr lang="fi-FI"/>
          </a:p>
        </p:txBody>
      </p:sp>
      <p:sp>
        <p:nvSpPr>
          <p:cNvPr id="7" name="Tekstiruutu 6">
            <a:extLst>
              <a:ext uri="{FF2B5EF4-FFF2-40B4-BE49-F238E27FC236}">
                <a16:creationId xmlns:a16="http://schemas.microsoft.com/office/drawing/2014/main" id="{EEA3BC74-0BAA-C19E-2A86-81CDFE69E868}"/>
              </a:ext>
            </a:extLst>
          </p:cNvPr>
          <p:cNvSpPr txBox="1"/>
          <p:nvPr/>
        </p:nvSpPr>
        <p:spPr>
          <a:xfrm>
            <a:off x="4994873" y="5784253"/>
            <a:ext cx="2434654" cy="369332"/>
          </a:xfrm>
          <a:prstGeom prst="rect">
            <a:avLst/>
          </a:prstGeom>
          <a:noFill/>
        </p:spPr>
        <p:txBody>
          <a:bodyPr wrap="square" rtlCol="0">
            <a:spAutoFit/>
          </a:bodyPr>
          <a:lstStyle/>
          <a:p>
            <a:r>
              <a:rPr lang="fi-FI"/>
              <a:t>Kuva: Jussi Valkeajoki </a:t>
            </a:r>
          </a:p>
        </p:txBody>
      </p:sp>
      <p:pic>
        <p:nvPicPr>
          <p:cNvPr id="4" name="Kuva 3">
            <a:extLst>
              <a:ext uri="{FF2B5EF4-FFF2-40B4-BE49-F238E27FC236}">
                <a16:creationId xmlns:a16="http://schemas.microsoft.com/office/drawing/2014/main" id="{99871297-ED58-7E14-E705-17DE0A4AF26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94873" y="1648919"/>
            <a:ext cx="6478735" cy="4320000"/>
          </a:xfrm>
          <a:prstGeom prst="rect">
            <a:avLst/>
          </a:prstGeom>
          <a:effectLst>
            <a:softEdge rad="127000"/>
          </a:effectLst>
        </p:spPr>
      </p:pic>
    </p:spTree>
    <p:extLst>
      <p:ext uri="{BB962C8B-B14F-4D97-AF65-F5344CB8AC3E}">
        <p14:creationId xmlns:p14="http://schemas.microsoft.com/office/powerpoint/2010/main" val="3910067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3CEE-B8D1-9B36-6A92-FE8C0754985D}"/>
              </a:ext>
            </a:extLst>
          </p:cNvPr>
          <p:cNvSpPr>
            <a:spLocks noGrp="1"/>
          </p:cNvSpPr>
          <p:nvPr>
            <p:ph type="title"/>
          </p:nvPr>
        </p:nvSpPr>
        <p:spPr/>
        <p:txBody>
          <a:bodyPr/>
          <a:lstStyle/>
          <a:p>
            <a:r>
              <a:rPr lang="fi-FI"/>
              <a:t>Vammaisjärjestöjen tukeminen Mongoliassa</a:t>
            </a:r>
          </a:p>
        </p:txBody>
      </p:sp>
      <p:sp>
        <p:nvSpPr>
          <p:cNvPr id="5" name="Sisällön paikkamerkki 4">
            <a:extLst>
              <a:ext uri="{FF2B5EF4-FFF2-40B4-BE49-F238E27FC236}">
                <a16:creationId xmlns:a16="http://schemas.microsoft.com/office/drawing/2014/main" id="{1509E838-B756-6C5C-25B8-6C89747D9D1D}"/>
              </a:ext>
            </a:extLst>
          </p:cNvPr>
          <p:cNvSpPr>
            <a:spLocks noGrp="1"/>
          </p:cNvSpPr>
          <p:nvPr>
            <p:ph idx="1"/>
          </p:nvPr>
        </p:nvSpPr>
        <p:spPr>
          <a:xfrm>
            <a:off x="6787063" y="1934528"/>
            <a:ext cx="5076825" cy="4351338"/>
          </a:xfrm>
        </p:spPr>
        <p:txBody>
          <a:bodyPr>
            <a:normAutofit/>
          </a:bodyPr>
          <a:lstStyle/>
          <a:p>
            <a:br>
              <a:rPr lang="fi-FI"/>
            </a:br>
            <a:r>
              <a:rPr lang="fi-FI"/>
              <a:t>Mongoliassa vahvistamme vammaisjärjestöjä ja tuemme viittomakielityötä.</a:t>
            </a:r>
          </a:p>
          <a:p>
            <a:endParaRPr lang="fi-FI"/>
          </a:p>
          <a:p>
            <a:r>
              <a:rPr lang="fi-FI"/>
              <a:t>Työtä on tehty pitkäjänteisesti 2003 lähtien.</a:t>
            </a:r>
          </a:p>
        </p:txBody>
      </p:sp>
      <p:sp>
        <p:nvSpPr>
          <p:cNvPr id="8" name="Tekstiruutu 7">
            <a:extLst>
              <a:ext uri="{FF2B5EF4-FFF2-40B4-BE49-F238E27FC236}">
                <a16:creationId xmlns:a16="http://schemas.microsoft.com/office/drawing/2014/main" id="{CD14F904-7407-5689-D64C-E32B488A324D}"/>
              </a:ext>
            </a:extLst>
          </p:cNvPr>
          <p:cNvSpPr txBox="1"/>
          <p:nvPr/>
        </p:nvSpPr>
        <p:spPr>
          <a:xfrm>
            <a:off x="838200" y="5738143"/>
            <a:ext cx="2167760" cy="369332"/>
          </a:xfrm>
          <a:prstGeom prst="rect">
            <a:avLst/>
          </a:prstGeom>
          <a:noFill/>
        </p:spPr>
        <p:txBody>
          <a:bodyPr wrap="square" rtlCol="0">
            <a:spAutoFit/>
          </a:bodyPr>
          <a:lstStyle/>
          <a:p>
            <a:r>
              <a:rPr lang="fi-FI"/>
              <a:t>Kuva: Jussi Valkeajoki</a:t>
            </a:r>
          </a:p>
        </p:txBody>
      </p:sp>
      <p:pic>
        <p:nvPicPr>
          <p:cNvPr id="3" name="Kuva 2">
            <a:extLst>
              <a:ext uri="{FF2B5EF4-FFF2-40B4-BE49-F238E27FC236}">
                <a16:creationId xmlns:a16="http://schemas.microsoft.com/office/drawing/2014/main" id="{FB5E4720-2F79-9CCA-586D-BD78DD04FC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8200" y="2032811"/>
            <a:ext cx="5684615" cy="3791715"/>
          </a:xfrm>
          <a:prstGeom prst="rect">
            <a:avLst/>
          </a:prstGeom>
          <a:effectLst>
            <a:softEdge rad="127000"/>
          </a:effectLst>
        </p:spPr>
      </p:pic>
    </p:spTree>
    <p:extLst>
      <p:ext uri="{BB962C8B-B14F-4D97-AF65-F5344CB8AC3E}">
        <p14:creationId xmlns:p14="http://schemas.microsoft.com/office/powerpoint/2010/main" val="2477938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2E68CD-138C-FF27-E5F9-BAC77FC238FF}"/>
              </a:ext>
            </a:extLst>
          </p:cNvPr>
          <p:cNvSpPr>
            <a:spLocks noGrp="1"/>
          </p:cNvSpPr>
          <p:nvPr>
            <p:ph type="title"/>
          </p:nvPr>
        </p:nvSpPr>
        <p:spPr>
          <a:xfrm>
            <a:off x="838200" y="660512"/>
            <a:ext cx="10515600" cy="1325563"/>
          </a:xfrm>
        </p:spPr>
        <p:txBody>
          <a:bodyPr>
            <a:normAutofit/>
          </a:bodyPr>
          <a:lstStyle/>
          <a:p>
            <a:r>
              <a:rPr lang="fi-FI"/>
              <a:t>Merkityksellinen elämä</a:t>
            </a:r>
          </a:p>
        </p:txBody>
      </p:sp>
      <p:sp>
        <p:nvSpPr>
          <p:cNvPr id="3" name="Sisällön paikkamerkki 2">
            <a:extLst>
              <a:ext uri="{FF2B5EF4-FFF2-40B4-BE49-F238E27FC236}">
                <a16:creationId xmlns:a16="http://schemas.microsoft.com/office/drawing/2014/main" id="{636DB9D1-A6E6-23AE-2471-EE7BC5E07A19}"/>
              </a:ext>
            </a:extLst>
          </p:cNvPr>
          <p:cNvSpPr>
            <a:spLocks noGrp="1"/>
          </p:cNvSpPr>
          <p:nvPr>
            <p:ph idx="1"/>
          </p:nvPr>
        </p:nvSpPr>
        <p:spPr>
          <a:xfrm>
            <a:off x="838200" y="1986075"/>
            <a:ext cx="10515600" cy="4434728"/>
          </a:xfrm>
        </p:spPr>
        <p:txBody>
          <a:bodyPr/>
          <a:lstStyle/>
          <a:p>
            <a:endParaRPr lang="fi-FI" i="1"/>
          </a:p>
          <a:p>
            <a:r>
              <a:rPr lang="fi-FI" i="1"/>
              <a:t>”Jokainen on arvokas ja tärkeä”</a:t>
            </a:r>
          </a:p>
          <a:p>
            <a:endParaRPr lang="fi-FI"/>
          </a:p>
          <a:p>
            <a:r>
              <a:rPr lang="fi-FI" i="1"/>
              <a:t>”Meillä on keinoja, uskoa ja kykyä vaikuttaa tulevaisuuteen”</a:t>
            </a:r>
          </a:p>
          <a:p>
            <a:endParaRPr lang="fi-FI"/>
          </a:p>
          <a:p>
            <a:r>
              <a:rPr lang="fi-FI" i="1"/>
              <a:t>”Me voimme vaikuttaa elämäämme ja yhteisöömme” </a:t>
            </a:r>
          </a:p>
        </p:txBody>
      </p:sp>
      <p:pic>
        <p:nvPicPr>
          <p:cNvPr id="5" name="Kuva 4" descr="Ryhmämenestys ääriviiva">
            <a:extLst>
              <a:ext uri="{FF2B5EF4-FFF2-40B4-BE49-F238E27FC236}">
                <a16:creationId xmlns:a16="http://schemas.microsoft.com/office/drawing/2014/main" id="{861B16BC-B0F7-AA2C-2B74-B9D33BE14C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01428" y="1184161"/>
            <a:ext cx="1603828" cy="1603828"/>
          </a:xfrm>
          <a:prstGeom prst="rect">
            <a:avLst/>
          </a:prstGeom>
        </p:spPr>
      </p:pic>
    </p:spTree>
    <p:extLst>
      <p:ext uri="{BB962C8B-B14F-4D97-AF65-F5344CB8AC3E}">
        <p14:creationId xmlns:p14="http://schemas.microsoft.com/office/powerpoint/2010/main" val="255909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7B0D05E-6598-8BC8-2A85-EEDD0290AA9A}"/>
              </a:ext>
            </a:extLst>
          </p:cNvPr>
          <p:cNvSpPr>
            <a:spLocks noGrp="1"/>
          </p:cNvSpPr>
          <p:nvPr>
            <p:ph idx="1"/>
          </p:nvPr>
        </p:nvSpPr>
        <p:spPr>
          <a:xfrm>
            <a:off x="838200" y="1776857"/>
            <a:ext cx="10515600" cy="4351338"/>
          </a:xfrm>
        </p:spPr>
        <p:txBody>
          <a:bodyPr/>
          <a:lstStyle/>
          <a:p>
            <a:r>
              <a:rPr lang="fi-FI" dirty="0"/>
              <a:t>Vertaistukiryhmään osallistunut 31-vuotias näkövammainen nainen, joka oli viettänyt elämänsä kotona vailla kouluttautumista ja tulevaisuuden näkymiä: </a:t>
            </a:r>
          </a:p>
          <a:p>
            <a:pPr algn="ctr"/>
            <a:r>
              <a:rPr lang="fi-FI" b="1" i="1" dirty="0"/>
              <a:t>Muutettuani Ulaanbaatariin 2014 aloitin työt sokeille ihmisille tarkoitetussa työ- ja koulutustehtaassa, mutta en voinut kommunikoida hyvin ihmisten kanssa ja siksi minulla ei ollut ystäviä. 2019 liityin </a:t>
            </a:r>
            <a:r>
              <a:rPr lang="fi-FI" b="1" i="1" dirty="0" err="1"/>
              <a:t>Bright</a:t>
            </a:r>
            <a:r>
              <a:rPr lang="fi-FI" b="1" i="1" dirty="0"/>
              <a:t> </a:t>
            </a:r>
            <a:r>
              <a:rPr lang="fi-FI" b="1" i="1" dirty="0" err="1"/>
              <a:t>Future</a:t>
            </a:r>
            <a:r>
              <a:rPr lang="fi-FI" b="1" i="1" dirty="0"/>
              <a:t> (kirkas tulevaisuus)-vertaisryhmiin ja osallistuin koulutus- ja yhteisötapahtumiin, missä sain uusia ystäviä. Vuonna 2020 tapasin mieheni ja saamme kohta vauvan.</a:t>
            </a:r>
          </a:p>
        </p:txBody>
      </p:sp>
    </p:spTree>
    <p:extLst>
      <p:ext uri="{BB962C8B-B14F-4D97-AF65-F5344CB8AC3E}">
        <p14:creationId xmlns:p14="http://schemas.microsoft.com/office/powerpoint/2010/main" val="323259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a:extLst>
              <a:ext uri="{FF2B5EF4-FFF2-40B4-BE49-F238E27FC236}">
                <a16:creationId xmlns:a16="http://schemas.microsoft.com/office/drawing/2014/main" id="{1509E838-B756-6C5C-25B8-6C89747D9D1D}"/>
              </a:ext>
            </a:extLst>
          </p:cNvPr>
          <p:cNvSpPr>
            <a:spLocks noGrp="1"/>
          </p:cNvSpPr>
          <p:nvPr>
            <p:ph idx="1"/>
          </p:nvPr>
        </p:nvSpPr>
        <p:spPr>
          <a:xfrm>
            <a:off x="339435" y="1280160"/>
            <a:ext cx="7231797" cy="5285231"/>
          </a:xfrm>
        </p:spPr>
        <p:txBody>
          <a:bodyPr>
            <a:normAutofit/>
          </a:bodyPr>
          <a:lstStyle/>
          <a:p>
            <a:r>
              <a:rPr lang="fi-FI" err="1"/>
              <a:t>Sosorbaram</a:t>
            </a:r>
            <a:r>
              <a:rPr lang="fi-FI"/>
              <a:t>, kansalaisjärjestön johtaja:</a:t>
            </a:r>
          </a:p>
          <a:p>
            <a:pPr>
              <a:lnSpc>
                <a:spcPct val="107000"/>
              </a:lnSpc>
              <a:spcAft>
                <a:spcPts val="800"/>
              </a:spcAft>
            </a:pPr>
            <a:r>
              <a:rPr lang="fi-FI" sz="2800" b="1" i="1" kern="100">
                <a:effectLst/>
                <a:latin typeface="Calibri" panose="020F0502020204030204" pitchFamily="34" charset="0"/>
                <a:ea typeface="Calibri" panose="020F0502020204030204" pitchFamily="34" charset="0"/>
                <a:cs typeface="Times New Roman" panose="02020603050405020304" pitchFamily="18" charset="0"/>
              </a:rPr>
              <a:t>Ennen kuin liityin järjestöön, olin yksinäinen eikä minulla ollut ystäviä. Liittymisen jälkeen opin ompelemaan ja tuloni kasvoivat. Minusta tuli järjestön johtaja 2018 ja opin käyttämään tietokonetta. Koulutusten kautta opin järjestön johtamisesta, julkisesta puhumisesta, järjestön esittelemisestä ja työn itsenäisestä organisoimisesta. Nyt voin tehdä paljon, jotta vanhemmat ihmiset ja lapset syrjäseuduilla saavat tietoa.</a:t>
            </a:r>
            <a:endParaRPr lang="fi-FI" sz="2800" b="1" kern="100">
              <a:effectLst/>
              <a:latin typeface="Calibri" panose="020F0502020204030204" pitchFamily="34" charset="0"/>
              <a:ea typeface="Calibri" panose="020F0502020204030204" pitchFamily="34" charset="0"/>
              <a:cs typeface="Times New Roman" panose="02020603050405020304" pitchFamily="18" charset="0"/>
            </a:endParaRPr>
          </a:p>
          <a:p>
            <a:endParaRPr lang="fi-FI"/>
          </a:p>
        </p:txBody>
      </p:sp>
      <p:pic>
        <p:nvPicPr>
          <p:cNvPr id="8" name="Kuva 7">
            <a:extLst>
              <a:ext uri="{FF2B5EF4-FFF2-40B4-BE49-F238E27FC236}">
                <a16:creationId xmlns:a16="http://schemas.microsoft.com/office/drawing/2014/main" id="{70B7F1A5-D9A2-A5FE-9AE1-1D08195FCB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2461" t="21351" r="18967"/>
          <a:stretch/>
        </p:blipFill>
        <p:spPr>
          <a:xfrm>
            <a:off x="7707286" y="1187815"/>
            <a:ext cx="4303150" cy="3852000"/>
          </a:xfrm>
          <a:prstGeom prst="rect">
            <a:avLst/>
          </a:prstGeom>
          <a:effectLst>
            <a:softEdge rad="127000"/>
          </a:effectLst>
        </p:spPr>
      </p:pic>
      <p:sp>
        <p:nvSpPr>
          <p:cNvPr id="9" name="Tekstiruutu 8">
            <a:extLst>
              <a:ext uri="{FF2B5EF4-FFF2-40B4-BE49-F238E27FC236}">
                <a16:creationId xmlns:a16="http://schemas.microsoft.com/office/drawing/2014/main" id="{0228B682-8919-6FF1-E76F-F443905BA6FA}"/>
              </a:ext>
            </a:extLst>
          </p:cNvPr>
          <p:cNvSpPr txBox="1"/>
          <p:nvPr/>
        </p:nvSpPr>
        <p:spPr>
          <a:xfrm>
            <a:off x="7707286" y="5039815"/>
            <a:ext cx="19740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Kuva: </a:t>
            </a:r>
            <a:r>
              <a:rPr kumimoji="0" lang="fi-FI" sz="1800" b="0" i="0" u="none" strike="noStrike" kern="1200" cap="none" spc="0" normalizeH="0" baseline="0" noProof="0" err="1">
                <a:ln>
                  <a:noFill/>
                </a:ln>
                <a:solidFill>
                  <a:prstClr val="black"/>
                </a:solidFill>
                <a:effectLst/>
                <a:uLnTx/>
                <a:uFillTx/>
                <a:latin typeface="Calibri" panose="020F0502020204030204"/>
                <a:ea typeface="+mn-ea"/>
                <a:cs typeface="+mn-cs"/>
              </a:rPr>
              <a:t>Tegsh</a:t>
            </a: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i-FI" sz="1800" b="0" i="0" u="none" strike="noStrike" kern="1200" cap="none" spc="0" normalizeH="0" baseline="0" noProof="0" err="1">
                <a:ln>
                  <a:noFill/>
                </a:ln>
                <a:solidFill>
                  <a:prstClr val="black"/>
                </a:solidFill>
                <a:effectLst/>
                <a:uLnTx/>
                <a:uFillTx/>
                <a:latin typeface="Calibri" panose="020F0502020204030204"/>
                <a:ea typeface="+mn-ea"/>
                <a:cs typeface="+mn-cs"/>
              </a:rPr>
              <a:t>Tusgal</a:t>
            </a: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28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FC12D3-9888-2E6B-148C-C65FF3427E93}"/>
              </a:ext>
            </a:extLst>
          </p:cNvPr>
          <p:cNvSpPr>
            <a:spLocks noGrp="1"/>
          </p:cNvSpPr>
          <p:nvPr>
            <p:ph type="title"/>
          </p:nvPr>
        </p:nvSpPr>
        <p:spPr>
          <a:xfrm>
            <a:off x="838200" y="890133"/>
            <a:ext cx="10515600" cy="1150387"/>
          </a:xfrm>
        </p:spPr>
        <p:txBody>
          <a:bodyPr>
            <a:normAutofit/>
          </a:bodyPr>
          <a:lstStyle/>
          <a:p>
            <a:r>
              <a:rPr lang="fi-FI"/>
              <a:t>Toiveikas tulevaisuus</a:t>
            </a:r>
          </a:p>
        </p:txBody>
      </p:sp>
      <p:sp>
        <p:nvSpPr>
          <p:cNvPr id="3" name="Sisällön paikkamerkki 2">
            <a:extLst>
              <a:ext uri="{FF2B5EF4-FFF2-40B4-BE49-F238E27FC236}">
                <a16:creationId xmlns:a16="http://schemas.microsoft.com/office/drawing/2014/main" id="{D4E75D6D-2556-C177-4A40-902431F9CF63}"/>
              </a:ext>
            </a:extLst>
          </p:cNvPr>
          <p:cNvSpPr>
            <a:spLocks noGrp="1"/>
          </p:cNvSpPr>
          <p:nvPr>
            <p:ph idx="1"/>
          </p:nvPr>
        </p:nvSpPr>
        <p:spPr>
          <a:xfrm>
            <a:off x="838200" y="2231020"/>
            <a:ext cx="10515600" cy="4441532"/>
          </a:xfrm>
        </p:spPr>
        <p:txBody>
          <a:bodyPr/>
          <a:lstStyle/>
          <a:p>
            <a:endParaRPr lang="fi-FI" i="1"/>
          </a:p>
          <a:p>
            <a:r>
              <a:rPr lang="fi-FI" i="1"/>
              <a:t>”Rakennamme meille merkityksellistä </a:t>
            </a:r>
            <a:br>
              <a:rPr lang="fi-FI" i="1"/>
            </a:br>
            <a:r>
              <a:rPr lang="fi-FI" i="1"/>
              <a:t>tulevaisuutta yhteiseksi hyödyksi”</a:t>
            </a:r>
          </a:p>
          <a:p>
            <a:endParaRPr lang="fi-FI"/>
          </a:p>
          <a:p>
            <a:r>
              <a:rPr lang="fi-FI" i="1"/>
              <a:t>”Varaudumme ja rakennamme huomista niin, että tulevat sukupolvet voivat tehdä samoin”</a:t>
            </a:r>
          </a:p>
        </p:txBody>
      </p:sp>
      <p:pic>
        <p:nvPicPr>
          <p:cNvPr id="5" name="Kuva 4">
            <a:extLst>
              <a:ext uri="{FF2B5EF4-FFF2-40B4-BE49-F238E27FC236}">
                <a16:creationId xmlns:a16="http://schemas.microsoft.com/office/drawing/2014/main" id="{1DFEBEB3-CEC9-0441-7B97-1B23400AC9FB}"/>
              </a:ext>
            </a:extLst>
          </p:cNvPr>
          <p:cNvPicPr>
            <a:picLocks noChangeAspect="1"/>
          </p:cNvPicPr>
          <p:nvPr/>
        </p:nvPicPr>
        <p:blipFill>
          <a:blip r:embed="rId3"/>
          <a:stretch>
            <a:fillRect/>
          </a:stretch>
        </p:blipFill>
        <p:spPr>
          <a:xfrm>
            <a:off x="8543430" y="1439020"/>
            <a:ext cx="1584000" cy="1584000"/>
          </a:xfrm>
          <a:prstGeom prst="rect">
            <a:avLst/>
          </a:prstGeom>
        </p:spPr>
      </p:pic>
    </p:spTree>
    <p:extLst>
      <p:ext uri="{BB962C8B-B14F-4D97-AF65-F5344CB8AC3E}">
        <p14:creationId xmlns:p14="http://schemas.microsoft.com/office/powerpoint/2010/main" val="249078212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F64A428FF6AB724F8691834324A2D3F8" ma:contentTypeVersion="17" ma:contentTypeDescription="Luo uusi asiakirja." ma:contentTypeScope="" ma:versionID="8a7793921d235f6ba0003874da71d708">
  <xsd:schema xmlns:xsd="http://www.w3.org/2001/XMLSchema" xmlns:xs="http://www.w3.org/2001/XMLSchema" xmlns:p="http://schemas.microsoft.com/office/2006/metadata/properties" xmlns:ns2="54d1038d-5956-4279-a53c-a60669f048a1" xmlns:ns3="01b4b14c-adb7-403d-ad70-f2044e0e3979" targetNamespace="http://schemas.microsoft.com/office/2006/metadata/properties" ma:root="true" ma:fieldsID="998ccff0f35a45c8432aac357405caaf" ns2:_="" ns3:_="">
    <xsd:import namespace="54d1038d-5956-4279-a53c-a60669f048a1"/>
    <xsd:import namespace="01b4b14c-adb7-403d-ad70-f2044e0e397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d1038d-5956-4279-a53c-a60669f048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01c96cfa-f962-4547-b355-eb24dc45b11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b4b14c-adb7-403d-ad70-f2044e0e3979"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9" nillable="true" ma:displayName="Taxonomy Catch All Column" ma:hidden="true" ma:list="{d931707c-6ad1-4ade-bf45-59bfafcf3208}" ma:internalName="TaxCatchAll" ma:showField="CatchAllData" ma:web="01b4b14c-adb7-403d-ad70-f2044e0e39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d1038d-5956-4279-a53c-a60669f048a1">
      <Terms xmlns="http://schemas.microsoft.com/office/infopath/2007/PartnerControls"/>
    </lcf76f155ced4ddcb4097134ff3c332f>
    <TaxCatchAll xmlns="01b4b14c-adb7-403d-ad70-f2044e0e3979" xsi:nil="true"/>
  </documentManagement>
</p:properties>
</file>

<file path=customXml/itemProps1.xml><?xml version="1.0" encoding="utf-8"?>
<ds:datastoreItem xmlns:ds="http://schemas.openxmlformats.org/officeDocument/2006/customXml" ds:itemID="{8421ABBF-0684-4B55-B8E4-AD6F718B64B7}">
  <ds:schemaRefs>
    <ds:schemaRef ds:uri="http://schemas.microsoft.com/sharepoint/v3/contenttype/forms"/>
  </ds:schemaRefs>
</ds:datastoreItem>
</file>

<file path=customXml/itemProps2.xml><?xml version="1.0" encoding="utf-8"?>
<ds:datastoreItem xmlns:ds="http://schemas.openxmlformats.org/officeDocument/2006/customXml" ds:itemID="{2EEB6BF1-63C1-449F-BBAE-63C76AD10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d1038d-5956-4279-a53c-a60669f048a1"/>
    <ds:schemaRef ds:uri="01b4b14c-adb7-403d-ad70-f2044e0e39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5360DB-DFBD-465F-B373-266B5A0DEF7C}">
  <ds:schemaRefs>
    <ds:schemaRef ds:uri="http://schemas.microsoft.com/office/2006/metadata/properties"/>
    <ds:schemaRef ds:uri="http://schemas.microsoft.com/office/infopath/2007/PartnerControls"/>
    <ds:schemaRef ds:uri="54d1038d-5956-4279-a53c-a60669f048a1"/>
    <ds:schemaRef ds:uri="01b4b14c-adb7-403d-ad70-f2044e0e3979"/>
  </ds:schemaRefs>
</ds:datastoreItem>
</file>

<file path=docProps/app.xml><?xml version="1.0" encoding="utf-8"?>
<Properties xmlns="http://schemas.openxmlformats.org/officeDocument/2006/extended-properties" xmlns:vt="http://schemas.openxmlformats.org/officeDocument/2006/docPropsVTypes">
  <TotalTime>26</TotalTime>
  <Words>1659</Words>
  <Application>Microsoft Office PowerPoint</Application>
  <PresentationFormat>Laajakuva</PresentationFormat>
  <Paragraphs>141</Paragraphs>
  <Slides>15</Slides>
  <Notes>13</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15</vt:i4>
      </vt:variant>
    </vt:vector>
  </HeadingPairs>
  <TitlesOfParts>
    <vt:vector size="22" baseType="lpstr">
      <vt:lpstr>Aptos</vt:lpstr>
      <vt:lpstr>Arial</vt:lpstr>
      <vt:lpstr>Calibri</vt:lpstr>
      <vt:lpstr>Calibri Light</vt:lpstr>
      <vt:lpstr>Symbol</vt:lpstr>
      <vt:lpstr>Office-teema</vt:lpstr>
      <vt:lpstr>Office Theme 2013 - 2022</vt:lpstr>
      <vt:lpstr>PowerPoint-esitys</vt:lpstr>
      <vt:lpstr>JOTTA HYVÄ  KASVAISI</vt:lpstr>
      <vt:lpstr>Rakkauden välittäminen sanoin ja teoin </vt:lpstr>
      <vt:lpstr>Jotta hyvä kasvaisi</vt:lpstr>
      <vt:lpstr>Vammaisjärjestöjen tukeminen Mongoliassa</vt:lpstr>
      <vt:lpstr>Merkityksellinen elämä</vt:lpstr>
      <vt:lpstr>PowerPoint-esitys</vt:lpstr>
      <vt:lpstr>PowerPoint-esitys</vt:lpstr>
      <vt:lpstr>Toiveikas tulevaisuus</vt:lpstr>
      <vt:lpstr>PowerPoint-esitys</vt:lpstr>
      <vt:lpstr>Kuurojen ja kuulovammaisten ihmisten viittomakielen aseman vahvistaminen</vt:lpstr>
      <vt:lpstr>Yhdenvertainen kansalaisuus vammaisjärjestöjä vahvistamalla</vt:lpstr>
      <vt:lpstr>Tule mukaan kasvattamaan hyvää</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Anni Alakiikonen</dc:creator>
  <cp:lastModifiedBy>Saija Tiilikainen</cp:lastModifiedBy>
  <cp:revision>31</cp:revision>
  <dcterms:created xsi:type="dcterms:W3CDTF">2022-12-12T09:44:50Z</dcterms:created>
  <dcterms:modified xsi:type="dcterms:W3CDTF">2024-12-18T13:20:41Z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0x010100F64A428FF6AB724F8691834324A2D3F8</vt:lpwstr>
  </property>
  <property fmtid="{D5CDD505-2E9C-101B-9397-08002B2CF9AE}" pid="3" name="MediaServiceImageTags">
    <vt:lpwstr/>
  </property>
</Properties>
</file>